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8" r:id="rId4"/>
    <p:sldId id="269" r:id="rId5"/>
    <p:sldId id="265" r:id="rId6"/>
    <p:sldId id="272" r:id="rId7"/>
    <p:sldId id="258" r:id="rId8"/>
    <p:sldId id="260" r:id="rId9"/>
    <p:sldId id="257" r:id="rId10"/>
    <p:sldId id="273" r:id="rId11"/>
    <p:sldId id="264" r:id="rId12"/>
    <p:sldId id="263" r:id="rId13"/>
    <p:sldId id="270" r:id="rId14"/>
    <p:sldId id="276" r:id="rId15"/>
    <p:sldId id="274" r:id="rId16"/>
    <p:sldId id="277" r:id="rId17"/>
    <p:sldId id="266" r:id="rId18"/>
    <p:sldId id="267" r:id="rId19"/>
    <p:sldId id="271" r:id="rId20"/>
    <p:sldId id="275" r:id="rId21"/>
  </p:sldIdLst>
  <p:sldSz cx="10515600" cy="73152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CB41"/>
    <a:srgbClr val="2CCA46"/>
    <a:srgbClr val="1E481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02" y="-126"/>
      </p:cViewPr>
      <p:guideLst>
        <p:guide orient="horz" pos="2304"/>
        <p:guide pos="33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76592-B938-42FE-A8CF-0C90A9B0DD60}" type="datetimeFigureOut">
              <a:rPr lang="en-US" smtClean="0"/>
              <a:pPr/>
              <a:t>3/15/2011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685800"/>
            <a:ext cx="4927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B9105-3D50-4AE8-922C-F8C90D521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http://blog.americanfeast.com/images/Vegetables,%20Healthy%20Food.jpg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B9105-3D50-4AE8-922C-F8C90D521F5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http://farm4.static.flickr.com/3446/3311844842_10fb448982.jpg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B9105-3D50-4AE8-922C-F8C90D521F5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2272455"/>
            <a:ext cx="893826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340" y="4145280"/>
            <a:ext cx="736092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2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9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5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1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8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4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1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4937-8B73-48A1-BE98-71E2A23D9A49}" type="datetimeFigureOut">
              <a:rPr lang="en-US" smtClean="0"/>
              <a:pPr/>
              <a:t>3/15/2011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3A62-931D-412D-89DC-462242D6BB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4937-8B73-48A1-BE98-71E2A23D9A49}" type="datetimeFigureOut">
              <a:rPr lang="en-US" smtClean="0"/>
              <a:pPr/>
              <a:t>3/15/2011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3A62-931D-412D-89DC-462242D6BB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3810" y="292949"/>
            <a:ext cx="236601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5780" y="292949"/>
            <a:ext cx="692277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4937-8B73-48A1-BE98-71E2A23D9A49}" type="datetimeFigureOut">
              <a:rPr lang="en-US" smtClean="0"/>
              <a:pPr/>
              <a:t>3/15/2011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3A62-931D-412D-89DC-462242D6BB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4937-8B73-48A1-BE98-71E2A23D9A49}" type="datetimeFigureOut">
              <a:rPr lang="en-US" smtClean="0"/>
              <a:pPr/>
              <a:t>3/15/2011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3A62-931D-412D-89DC-462242D6BB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660" y="4700694"/>
            <a:ext cx="8938260" cy="145288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660" y="3100495"/>
            <a:ext cx="8938260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3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27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91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55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19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782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46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10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4937-8B73-48A1-BE98-71E2A23D9A49}" type="datetimeFigureOut">
              <a:rPr lang="en-US" smtClean="0"/>
              <a:pPr/>
              <a:t>3/15/2011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3A62-931D-412D-89DC-462242D6BB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" y="1706880"/>
            <a:ext cx="4644390" cy="482769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5430" y="1706880"/>
            <a:ext cx="4644390" cy="482769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4937-8B73-48A1-BE98-71E2A23D9A49}" type="datetimeFigureOut">
              <a:rPr lang="en-US" smtClean="0"/>
              <a:pPr/>
              <a:t>3/15/2011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3A62-931D-412D-89DC-462242D6BB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781" y="1637455"/>
            <a:ext cx="4646216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382" indent="0">
              <a:buNone/>
              <a:defRPr sz="2200" b="1"/>
            </a:lvl2pPr>
            <a:lvl3pPr marL="992764" indent="0">
              <a:buNone/>
              <a:defRPr sz="2000" b="1"/>
            </a:lvl3pPr>
            <a:lvl4pPr marL="1489146" indent="0">
              <a:buNone/>
              <a:defRPr sz="1700" b="1"/>
            </a:lvl4pPr>
            <a:lvl5pPr marL="1985528" indent="0">
              <a:buNone/>
              <a:defRPr sz="1700" b="1"/>
            </a:lvl5pPr>
            <a:lvl6pPr marL="2481910" indent="0">
              <a:buNone/>
              <a:defRPr sz="1700" b="1"/>
            </a:lvl6pPr>
            <a:lvl7pPr marL="2978292" indent="0">
              <a:buNone/>
              <a:defRPr sz="1700" b="1"/>
            </a:lvl7pPr>
            <a:lvl8pPr marL="3474674" indent="0">
              <a:buNone/>
              <a:defRPr sz="1700" b="1"/>
            </a:lvl8pPr>
            <a:lvl9pPr marL="397105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1" y="2319868"/>
            <a:ext cx="4646216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41780" y="1637455"/>
            <a:ext cx="4648042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382" indent="0">
              <a:buNone/>
              <a:defRPr sz="2200" b="1"/>
            </a:lvl2pPr>
            <a:lvl3pPr marL="992764" indent="0">
              <a:buNone/>
              <a:defRPr sz="2000" b="1"/>
            </a:lvl3pPr>
            <a:lvl4pPr marL="1489146" indent="0">
              <a:buNone/>
              <a:defRPr sz="1700" b="1"/>
            </a:lvl4pPr>
            <a:lvl5pPr marL="1985528" indent="0">
              <a:buNone/>
              <a:defRPr sz="1700" b="1"/>
            </a:lvl5pPr>
            <a:lvl6pPr marL="2481910" indent="0">
              <a:buNone/>
              <a:defRPr sz="1700" b="1"/>
            </a:lvl6pPr>
            <a:lvl7pPr marL="2978292" indent="0">
              <a:buNone/>
              <a:defRPr sz="1700" b="1"/>
            </a:lvl7pPr>
            <a:lvl8pPr marL="3474674" indent="0">
              <a:buNone/>
              <a:defRPr sz="1700" b="1"/>
            </a:lvl8pPr>
            <a:lvl9pPr marL="397105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41780" y="2319868"/>
            <a:ext cx="4648042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4937-8B73-48A1-BE98-71E2A23D9A49}" type="datetimeFigureOut">
              <a:rPr lang="en-US" smtClean="0"/>
              <a:pPr/>
              <a:t>3/15/2011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3A62-931D-412D-89DC-462242D6BB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4937-8B73-48A1-BE98-71E2A23D9A49}" type="datetimeFigureOut">
              <a:rPr lang="en-US" smtClean="0"/>
              <a:pPr/>
              <a:t>3/15/2011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3A62-931D-412D-89DC-462242D6BB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4937-8B73-48A1-BE98-71E2A23D9A49}" type="datetimeFigureOut">
              <a:rPr lang="en-US" smtClean="0"/>
              <a:pPr/>
              <a:t>3/15/2011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3A62-931D-412D-89DC-462242D6BB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1" y="291253"/>
            <a:ext cx="3459560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308" y="291255"/>
            <a:ext cx="5878513" cy="624332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1" y="1530775"/>
            <a:ext cx="3459560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96382" indent="0">
              <a:buNone/>
              <a:defRPr sz="1300"/>
            </a:lvl2pPr>
            <a:lvl3pPr marL="992764" indent="0">
              <a:buNone/>
              <a:defRPr sz="1100"/>
            </a:lvl3pPr>
            <a:lvl4pPr marL="1489146" indent="0">
              <a:buNone/>
              <a:defRPr sz="1000"/>
            </a:lvl4pPr>
            <a:lvl5pPr marL="1985528" indent="0">
              <a:buNone/>
              <a:defRPr sz="1000"/>
            </a:lvl5pPr>
            <a:lvl6pPr marL="2481910" indent="0">
              <a:buNone/>
              <a:defRPr sz="1000"/>
            </a:lvl6pPr>
            <a:lvl7pPr marL="2978292" indent="0">
              <a:buNone/>
              <a:defRPr sz="1000"/>
            </a:lvl7pPr>
            <a:lvl8pPr marL="3474674" indent="0">
              <a:buNone/>
              <a:defRPr sz="1000"/>
            </a:lvl8pPr>
            <a:lvl9pPr marL="397105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4937-8B73-48A1-BE98-71E2A23D9A49}" type="datetimeFigureOut">
              <a:rPr lang="en-US" smtClean="0"/>
              <a:pPr/>
              <a:t>3/15/2011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3A62-931D-412D-89DC-462242D6BB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131" y="5120641"/>
            <a:ext cx="6309360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61131" y="653627"/>
            <a:ext cx="6309360" cy="4389120"/>
          </a:xfrm>
        </p:spPr>
        <p:txBody>
          <a:bodyPr/>
          <a:lstStyle>
            <a:lvl1pPr marL="0" indent="0">
              <a:buNone/>
              <a:defRPr sz="3500"/>
            </a:lvl1pPr>
            <a:lvl2pPr marL="496382" indent="0">
              <a:buNone/>
              <a:defRPr sz="3000"/>
            </a:lvl2pPr>
            <a:lvl3pPr marL="992764" indent="0">
              <a:buNone/>
              <a:defRPr sz="2600"/>
            </a:lvl3pPr>
            <a:lvl4pPr marL="1489146" indent="0">
              <a:buNone/>
              <a:defRPr sz="2200"/>
            </a:lvl4pPr>
            <a:lvl5pPr marL="1985528" indent="0">
              <a:buNone/>
              <a:defRPr sz="2200"/>
            </a:lvl5pPr>
            <a:lvl6pPr marL="2481910" indent="0">
              <a:buNone/>
              <a:defRPr sz="2200"/>
            </a:lvl6pPr>
            <a:lvl7pPr marL="2978292" indent="0">
              <a:buNone/>
              <a:defRPr sz="2200"/>
            </a:lvl7pPr>
            <a:lvl8pPr marL="3474674" indent="0">
              <a:buNone/>
              <a:defRPr sz="2200"/>
            </a:lvl8pPr>
            <a:lvl9pPr marL="3971056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61131" y="5725162"/>
            <a:ext cx="6309360" cy="858519"/>
          </a:xfrm>
        </p:spPr>
        <p:txBody>
          <a:bodyPr/>
          <a:lstStyle>
            <a:lvl1pPr marL="0" indent="0">
              <a:buNone/>
              <a:defRPr sz="1500"/>
            </a:lvl1pPr>
            <a:lvl2pPr marL="496382" indent="0">
              <a:buNone/>
              <a:defRPr sz="1300"/>
            </a:lvl2pPr>
            <a:lvl3pPr marL="992764" indent="0">
              <a:buNone/>
              <a:defRPr sz="1100"/>
            </a:lvl3pPr>
            <a:lvl4pPr marL="1489146" indent="0">
              <a:buNone/>
              <a:defRPr sz="1000"/>
            </a:lvl4pPr>
            <a:lvl5pPr marL="1985528" indent="0">
              <a:buNone/>
              <a:defRPr sz="1000"/>
            </a:lvl5pPr>
            <a:lvl6pPr marL="2481910" indent="0">
              <a:buNone/>
              <a:defRPr sz="1000"/>
            </a:lvl6pPr>
            <a:lvl7pPr marL="2978292" indent="0">
              <a:buNone/>
              <a:defRPr sz="1000"/>
            </a:lvl7pPr>
            <a:lvl8pPr marL="3474674" indent="0">
              <a:buNone/>
              <a:defRPr sz="1000"/>
            </a:lvl8pPr>
            <a:lvl9pPr marL="397105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4937-8B73-48A1-BE98-71E2A23D9A49}" type="datetimeFigureOut">
              <a:rPr lang="en-US" smtClean="0"/>
              <a:pPr/>
              <a:t>3/15/2011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3A62-931D-412D-89DC-462242D6BB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5780" y="292947"/>
            <a:ext cx="9464040" cy="1219200"/>
          </a:xfrm>
          <a:prstGeom prst="rect">
            <a:avLst/>
          </a:prstGeom>
        </p:spPr>
        <p:txBody>
          <a:bodyPr vert="horz" lIns="99276" tIns="49638" rIns="99276" bIns="4963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780" y="1706880"/>
            <a:ext cx="9464040" cy="4827694"/>
          </a:xfrm>
          <a:prstGeom prst="rect">
            <a:avLst/>
          </a:prstGeom>
        </p:spPr>
        <p:txBody>
          <a:bodyPr vert="horz" lIns="99276" tIns="49638" rIns="99276" bIns="496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5780" y="6780108"/>
            <a:ext cx="2453640" cy="389467"/>
          </a:xfrm>
          <a:prstGeom prst="rect">
            <a:avLst/>
          </a:prstGeom>
        </p:spPr>
        <p:txBody>
          <a:bodyPr vert="horz" lIns="99276" tIns="49638" rIns="99276" bIns="4963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24937-8B73-48A1-BE98-71E2A23D9A49}" type="datetimeFigureOut">
              <a:rPr lang="en-US" smtClean="0"/>
              <a:pPr/>
              <a:t>3/15/2011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92830" y="6780108"/>
            <a:ext cx="3329940" cy="389467"/>
          </a:xfrm>
          <a:prstGeom prst="rect">
            <a:avLst/>
          </a:prstGeom>
        </p:spPr>
        <p:txBody>
          <a:bodyPr vert="horz" lIns="99276" tIns="49638" rIns="99276" bIns="4963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36180" y="6780108"/>
            <a:ext cx="2453640" cy="389467"/>
          </a:xfrm>
          <a:prstGeom prst="rect">
            <a:avLst/>
          </a:prstGeom>
        </p:spPr>
        <p:txBody>
          <a:bodyPr vert="horz" lIns="99276" tIns="49638" rIns="99276" bIns="4963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C3A62-931D-412D-89DC-462242D6BB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276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2287" indent="-372287" algn="l" defTabSz="99276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6621" indent="-310239" algn="l" defTabSz="992764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0955" indent="-248191" algn="l" defTabSz="99276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7337" indent="-248191" algn="l" defTabSz="99276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3719" indent="-248191" algn="l" defTabSz="99276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0101" indent="-248191" algn="l" defTabSz="99276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6483" indent="-248191" algn="l" defTabSz="99276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2865" indent="-248191" algn="l" defTabSz="99276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19247" indent="-248191" algn="l" defTabSz="99276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382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2764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9146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5528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0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8292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4674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1056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89373"/>
            <a:ext cx="9753600" cy="156802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Healthy Food Policies in Los Angeles County Public Schools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340" y="5521960"/>
            <a:ext cx="7360920" cy="186944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Erica </a:t>
            </a:r>
            <a:r>
              <a:rPr lang="en-US" sz="2600" dirty="0" err="1" smtClean="0">
                <a:solidFill>
                  <a:schemeClr val="bg1"/>
                </a:solidFill>
              </a:rPr>
              <a:t>Halchak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UP 206A Final Presentation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3/15/2011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0209"/>
          <a:stretch>
            <a:fillRect/>
          </a:stretch>
        </p:blipFill>
        <p:spPr bwMode="auto">
          <a:xfrm>
            <a:off x="2933700" y="2133600"/>
            <a:ext cx="46482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6781800" y="1295400"/>
            <a:ext cx="3352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1000" y="157811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Schools within 0.5 Miles of Fast Food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38600" y="188589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% Obesity in Schools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188589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Total # of Students in Schools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464403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Example of factors used in creating the index to identify schools with the most need.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9" name="Picture 18" descr="LAC Inset Map.jpg"/>
          <p:cNvPicPr>
            <a:picLocks noChangeAspect="1"/>
          </p:cNvPicPr>
          <p:nvPr/>
        </p:nvPicPr>
        <p:blipFill>
          <a:blip r:embed="rId2" cstate="print"/>
          <a:srcRect l="26238" t="8228" r="19901"/>
          <a:stretch>
            <a:fillRect/>
          </a:stretch>
        </p:blipFill>
        <p:spPr>
          <a:xfrm>
            <a:off x="8763000" y="0"/>
            <a:ext cx="1752600" cy="186858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 descr="Schools by Fast Food Buffer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192481"/>
            <a:ext cx="6629400" cy="5122719"/>
          </a:xfrm>
          <a:prstGeom prst="rect">
            <a:avLst/>
          </a:prstGeom>
        </p:spPr>
      </p:pic>
      <p:pic>
        <p:nvPicPr>
          <p:cNvPr id="22" name="Picture 21" descr="Students Density in Schools.jpg"/>
          <p:cNvPicPr>
            <a:picLocks noChangeAspect="1"/>
          </p:cNvPicPr>
          <p:nvPr/>
        </p:nvPicPr>
        <p:blipFill>
          <a:blip r:embed="rId4" cstate="print"/>
          <a:srcRect r="49195"/>
          <a:stretch>
            <a:fillRect/>
          </a:stretch>
        </p:blipFill>
        <p:spPr>
          <a:xfrm>
            <a:off x="6934200" y="2209800"/>
            <a:ext cx="3356676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Index Calculation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To decide which schools had the most need, an index was created: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Index of Need = 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     (3* % Obesity in the School) + (2* Number of Fast Food Restaurants within .5 miles from the School) +(Total Number of Students in the School)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683889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 Named schools are ones identified by the created index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 descr="LAC Inset Map.jpg"/>
          <p:cNvPicPr>
            <a:picLocks noChangeAspect="1"/>
          </p:cNvPicPr>
          <p:nvPr/>
        </p:nvPicPr>
        <p:blipFill>
          <a:blip r:embed="rId2" cstate="print"/>
          <a:srcRect l="26238" t="8228" r="19901" b="3165"/>
          <a:stretch>
            <a:fillRect/>
          </a:stretch>
        </p:blipFill>
        <p:spPr>
          <a:xfrm>
            <a:off x="8534400" y="0"/>
            <a:ext cx="1981200" cy="20394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47800" y="20949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Schools Identified by Index of Need 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6" name="Content Placeholder 15" descr="Schols with Need_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7311" t="8846" r="7311" b="9076"/>
          <a:stretch>
            <a:fillRect/>
          </a:stretch>
        </p:blipFill>
        <p:spPr>
          <a:xfrm>
            <a:off x="0" y="685800"/>
            <a:ext cx="8305800" cy="61700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32" y="685800"/>
            <a:ext cx="102866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533400"/>
            <a:ext cx="102866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9965" y="518122"/>
            <a:ext cx="1202635" cy="108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ynwood inset ma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1" y="406797"/>
            <a:ext cx="9296399" cy="6908403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381000"/>
          <a:ext cx="6629399" cy="3397851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818685"/>
                <a:gridCol w="1349347"/>
                <a:gridCol w="1021749"/>
                <a:gridCol w="620933"/>
                <a:gridCol w="757982"/>
                <a:gridCol w="1060703"/>
              </a:tblGrid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/>
                        <a:t>School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77" marR="7077" marT="70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/>
                        <a:t>Street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77" marR="7077" marT="70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/>
                        <a:t>City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77" marR="7077" marT="70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/>
                        <a:t># </a:t>
                      </a:r>
                      <a:r>
                        <a:rPr lang="en-US" sz="1200" b="1" u="none" strike="noStrike" baseline="0" dirty="0" smtClean="0"/>
                        <a:t>of </a:t>
                      </a:r>
                      <a:r>
                        <a:rPr lang="en-US" sz="1200" b="1" u="none" strike="noStrike" dirty="0" smtClean="0"/>
                        <a:t>Students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77" marR="7077" marT="70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/>
                        <a:t> % Obesity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77" marR="7077" marT="70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baseline="0" dirty="0" smtClean="0"/>
                        <a:t># Fast Food Restaurants in 0.5 miles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77" marR="7077" marT="7077" marB="0" anchor="b"/>
                </a:tc>
              </a:tr>
              <a:tr h="2017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/>
                        <a:t>Davis</a:t>
                      </a:r>
                      <a:r>
                        <a:rPr lang="en-US" sz="1200" b="1" u="none" strike="noStrike" baseline="0" dirty="0" smtClean="0"/>
                        <a:t> </a:t>
                      </a:r>
                      <a:r>
                        <a:rPr lang="en-US" sz="1200" b="1" u="none" strike="noStrike" dirty="0" smtClean="0"/>
                        <a:t>Middle </a:t>
                      </a:r>
                      <a:r>
                        <a:rPr lang="en-US" sz="1200" b="1" u="none" strike="noStrike" dirty="0"/>
                        <a:t>(6-8)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621 </a:t>
                      </a:r>
                      <a:r>
                        <a:rPr lang="en-US" sz="1200" u="none" strike="noStrike" dirty="0" smtClean="0"/>
                        <a:t>West Poplar St.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Compton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1327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48.9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</a:tr>
              <a:tr h="340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/>
                        <a:t>Lincoln Elementary </a:t>
                      </a:r>
                    </a:p>
                    <a:p>
                      <a:pPr algn="l" fontAlgn="b"/>
                      <a:r>
                        <a:rPr lang="en-US" sz="1200" b="1" u="none" strike="noStrike" dirty="0" smtClean="0"/>
                        <a:t>(</a:t>
                      </a:r>
                      <a:r>
                        <a:rPr lang="en-US" sz="1200" b="1" u="none" strike="noStrike" dirty="0"/>
                        <a:t>KG-5)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11031 </a:t>
                      </a:r>
                      <a:r>
                        <a:rPr lang="en-US" sz="1200" u="none" strike="noStrike" dirty="0" smtClean="0"/>
                        <a:t>State St.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Lynwood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644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43.7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</a:tr>
              <a:tr h="340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smtClean="0"/>
                        <a:t>Buford </a:t>
                      </a:r>
                      <a:r>
                        <a:rPr lang="en-US" sz="1200" b="1" u="none" strike="noStrike" smtClean="0"/>
                        <a:t>Elementary </a:t>
                      </a:r>
                      <a:endParaRPr lang="en-US" sz="1200" b="1" u="none" strike="noStrike" dirty="0" smtClean="0"/>
                    </a:p>
                    <a:p>
                      <a:pPr algn="l" fontAlgn="b"/>
                      <a:r>
                        <a:rPr lang="en-US" sz="1200" b="1" u="none" strike="noStrike" dirty="0" smtClean="0"/>
                        <a:t>(</a:t>
                      </a:r>
                      <a:r>
                        <a:rPr lang="en-US" sz="1200" b="1" u="none" strike="noStrike" dirty="0"/>
                        <a:t>KG-5)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10319 </a:t>
                      </a:r>
                      <a:r>
                        <a:rPr lang="en-US" sz="1200" u="none" strike="noStrike" dirty="0" smtClean="0"/>
                        <a:t>South</a:t>
                      </a:r>
                      <a:r>
                        <a:rPr lang="en-US" sz="1200" u="none" strike="noStrike" baseline="0" dirty="0" smtClean="0"/>
                        <a:t> </a:t>
                      </a:r>
                      <a:r>
                        <a:rPr lang="en-US" sz="1200" u="none" strike="noStrike" dirty="0" err="1" smtClean="0"/>
                        <a:t>Firmona</a:t>
                      </a:r>
                      <a:r>
                        <a:rPr lang="en-US" sz="1200" u="none" strike="noStrike" dirty="0" smtClean="0"/>
                        <a:t> Ave.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Lennox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757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</a:tr>
              <a:tr h="340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/>
                        <a:t>Huntington Park Senior High </a:t>
                      </a:r>
                      <a:r>
                        <a:rPr lang="en-US" sz="1200" b="1" u="none" strike="noStrike" dirty="0"/>
                        <a:t>(9-12)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6020 </a:t>
                      </a:r>
                      <a:r>
                        <a:rPr lang="en-US" sz="1200" u="none" strike="noStrike" dirty="0" smtClean="0"/>
                        <a:t>Miles Ave.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Huntington Park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4251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42.8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</a:tr>
              <a:tr h="340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/>
                        <a:t>Bryson Avenue Elementary </a:t>
                      </a:r>
                      <a:r>
                        <a:rPr lang="en-US" sz="1200" b="1" u="none" strike="noStrike" dirty="0"/>
                        <a:t>(KG-5)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4470 </a:t>
                      </a:r>
                      <a:r>
                        <a:rPr lang="en-US" sz="1200" u="none" strike="noStrike" dirty="0" smtClean="0"/>
                        <a:t>Missouri</a:t>
                      </a:r>
                      <a:r>
                        <a:rPr lang="en-US" sz="1200" u="none" strike="noStrike" baseline="0" dirty="0" smtClean="0"/>
                        <a:t> </a:t>
                      </a:r>
                      <a:r>
                        <a:rPr lang="en-US" sz="1200" u="none" strike="noStrike" dirty="0" smtClean="0"/>
                        <a:t>Ave.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South Gate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1115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48.1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</a:tr>
              <a:tr h="340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/>
                        <a:t>Roosevelt</a:t>
                      </a:r>
                      <a:r>
                        <a:rPr lang="en-US" sz="1200" b="1" u="none" strike="noStrike" baseline="0" dirty="0" smtClean="0"/>
                        <a:t> </a:t>
                      </a:r>
                      <a:r>
                        <a:rPr lang="en-US" sz="1200" b="1" u="none" strike="noStrike" dirty="0" smtClean="0"/>
                        <a:t>Middle </a:t>
                      </a:r>
                      <a:r>
                        <a:rPr lang="en-US" sz="1200" b="1" u="none" strike="noStrike" dirty="0"/>
                        <a:t>(6-8)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1200 </a:t>
                      </a:r>
                      <a:r>
                        <a:rPr lang="en-US" sz="1200" u="none" strike="noStrike" dirty="0" smtClean="0"/>
                        <a:t>East </a:t>
                      </a:r>
                      <a:r>
                        <a:rPr lang="en-US" sz="1200" u="none" strike="noStrike" dirty="0" err="1" smtClean="0"/>
                        <a:t>Alondra</a:t>
                      </a:r>
                      <a:r>
                        <a:rPr lang="en-US" sz="1200" u="none" strike="noStrike" dirty="0" smtClean="0"/>
                        <a:t> Blvd.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Compton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1252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52.7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</a:tr>
              <a:tr h="2017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err="1" smtClean="0"/>
                        <a:t>Tibby</a:t>
                      </a:r>
                      <a:r>
                        <a:rPr lang="en-US" sz="1200" b="1" u="none" strike="noStrike" dirty="0" smtClean="0"/>
                        <a:t> Elementary </a:t>
                      </a:r>
                      <a:r>
                        <a:rPr lang="en-US" sz="1200" b="1" u="none" strike="noStrike" dirty="0"/>
                        <a:t>(KG-5)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1400 </a:t>
                      </a:r>
                      <a:r>
                        <a:rPr lang="en-US" sz="1200" u="none" strike="noStrike" dirty="0" smtClean="0"/>
                        <a:t>West Poplar St.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Compton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404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53.0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</a:tr>
              <a:tr h="340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/>
                        <a:t>Sierra Vista High </a:t>
                      </a:r>
                      <a:r>
                        <a:rPr lang="en-US" sz="1200" b="1" u="none" strike="noStrike" dirty="0"/>
                        <a:t>(9-12)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3600 </a:t>
                      </a:r>
                      <a:r>
                        <a:rPr lang="en-US" sz="1200" u="none" strike="noStrike" dirty="0" smtClean="0"/>
                        <a:t>North Frazier St.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Baldwin Park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2066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39.8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</a:tr>
              <a:tr h="2017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/>
                        <a:t>Compton High </a:t>
                      </a:r>
                      <a:r>
                        <a:rPr lang="en-US" sz="1200" b="1" u="none" strike="noStrike" dirty="0"/>
                        <a:t>(9-12)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601 </a:t>
                      </a:r>
                      <a:r>
                        <a:rPr lang="en-US" sz="1200" u="none" strike="noStrike" dirty="0" smtClean="0"/>
                        <a:t>South Acacia St.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Compton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2530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44.3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077" marR="7077" marT="7077" marB="0" anchor="b"/>
                </a:tc>
              </a:tr>
            </a:tbl>
          </a:graphicData>
        </a:graphic>
      </p:graphicFrame>
      <p:pic>
        <p:nvPicPr>
          <p:cNvPr id="9" name="Picture 8" descr="LAC Inset Map.jpg"/>
          <p:cNvPicPr>
            <a:picLocks noChangeAspect="1"/>
          </p:cNvPicPr>
          <p:nvPr/>
        </p:nvPicPr>
        <p:blipFill>
          <a:blip r:embed="rId5" cstate="print"/>
          <a:srcRect l="26238" t="8228" r="19901" b="3165"/>
          <a:stretch>
            <a:fillRect/>
          </a:stretch>
        </p:blipFill>
        <p:spPr>
          <a:xfrm>
            <a:off x="9296400" y="1"/>
            <a:ext cx="1219200" cy="125505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514600" y="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Identified Schools Data and Location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Schools Identified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schools identified via the index were determined to have the most need.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These schools stand to benefit from healthy food policies as obesity rates were above 39.8% and most had 2 or more fast food restaurants within 0.5 miles from the school.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Community gardens, healthy food in the vending machines, and purchasing local foods could help provide students with healthier food choices.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mpton High Scho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3343" t="28494" r="38446" b="20405"/>
          <a:stretch>
            <a:fillRect/>
          </a:stretch>
        </p:blipFill>
        <p:spPr>
          <a:xfrm>
            <a:off x="0" y="457200"/>
            <a:ext cx="5715000" cy="6400800"/>
          </a:xfrm>
        </p:spPr>
      </p:pic>
      <p:sp>
        <p:nvSpPr>
          <p:cNvPr id="13" name="Rectangle 12"/>
          <p:cNvSpPr/>
          <p:nvPr/>
        </p:nvSpPr>
        <p:spPr>
          <a:xfrm rot="21430600">
            <a:off x="1090241" y="1597460"/>
            <a:ext cx="3374260" cy="444801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172200" y="1729800"/>
            <a:ext cx="3581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Compton High School:</a:t>
            </a: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-2530 students</a:t>
            </a: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-44.3% students overweight</a:t>
            </a: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-3 fast food restaurants are    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 within 0.5 miles for the school</a:t>
            </a: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May benefit from healthier food vendors at the school or serving locally purchased foods (e.g., from local farmers markets). </a:t>
            </a:r>
          </a:p>
          <a:p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8200" y="76200"/>
            <a:ext cx="3962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Compton High School </a:t>
            </a:r>
            <a:endParaRPr lang="en-US" dirty="0"/>
          </a:p>
        </p:txBody>
      </p:sp>
      <p:pic>
        <p:nvPicPr>
          <p:cNvPr id="6" name="Picture 5" descr="Compon inset map.jpg"/>
          <p:cNvPicPr>
            <a:picLocks noChangeAspect="1"/>
          </p:cNvPicPr>
          <p:nvPr/>
        </p:nvPicPr>
        <p:blipFill>
          <a:blip r:embed="rId3" cstate="print"/>
          <a:srcRect l="8812" t="14356" r="32574"/>
          <a:stretch>
            <a:fillRect/>
          </a:stretch>
        </p:blipFill>
        <p:spPr>
          <a:xfrm>
            <a:off x="8516488" y="0"/>
            <a:ext cx="1999112" cy="17526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220200" y="762000"/>
            <a:ext cx="3048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ncoln elementa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970" r="20567"/>
          <a:stretch>
            <a:fillRect/>
          </a:stretch>
        </p:blipFill>
        <p:spPr>
          <a:xfrm>
            <a:off x="228600" y="990600"/>
            <a:ext cx="6319314" cy="5638800"/>
          </a:xfrm>
        </p:spPr>
      </p:pic>
      <p:sp>
        <p:nvSpPr>
          <p:cNvPr id="5" name="TextBox 4"/>
          <p:cNvSpPr txBox="1"/>
          <p:nvPr/>
        </p:nvSpPr>
        <p:spPr>
          <a:xfrm>
            <a:off x="4191000" y="1295400"/>
            <a:ext cx="2286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Potential places for school garden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19200" y="514290"/>
            <a:ext cx="3962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Lincoln Elementary School</a:t>
            </a:r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720436" y="2576945"/>
            <a:ext cx="4641273" cy="2313710"/>
          </a:xfrm>
          <a:custGeom>
            <a:avLst/>
            <a:gdLst>
              <a:gd name="connsiteX0" fmla="*/ 304800 w 4641273"/>
              <a:gd name="connsiteY0" fmla="*/ 27710 h 2313710"/>
              <a:gd name="connsiteX1" fmla="*/ 304800 w 4641273"/>
              <a:gd name="connsiteY1" fmla="*/ 27710 h 2313710"/>
              <a:gd name="connsiteX2" fmla="*/ 4641273 w 4641273"/>
              <a:gd name="connsiteY2" fmla="*/ 512619 h 2313710"/>
              <a:gd name="connsiteX3" fmla="*/ 4544291 w 4641273"/>
              <a:gd name="connsiteY3" fmla="*/ 1316182 h 2313710"/>
              <a:gd name="connsiteX4" fmla="*/ 3643746 w 4641273"/>
              <a:gd name="connsiteY4" fmla="*/ 2216728 h 2313710"/>
              <a:gd name="connsiteX5" fmla="*/ 3546764 w 4641273"/>
              <a:gd name="connsiteY5" fmla="*/ 2313710 h 2313710"/>
              <a:gd name="connsiteX6" fmla="*/ 0 w 4641273"/>
              <a:gd name="connsiteY6" fmla="*/ 1898073 h 2313710"/>
              <a:gd name="connsiteX7" fmla="*/ 235528 w 4641273"/>
              <a:gd name="connsiteY7" fmla="*/ 0 h 231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1273" h="2313710">
                <a:moveTo>
                  <a:pt x="304800" y="27710"/>
                </a:moveTo>
                <a:lnTo>
                  <a:pt x="304800" y="27710"/>
                </a:lnTo>
                <a:lnTo>
                  <a:pt x="4641273" y="512619"/>
                </a:lnTo>
                <a:lnTo>
                  <a:pt x="4544291" y="1316182"/>
                </a:lnTo>
                <a:lnTo>
                  <a:pt x="3643746" y="2216728"/>
                </a:lnTo>
                <a:lnTo>
                  <a:pt x="3546764" y="2313710"/>
                </a:lnTo>
                <a:lnTo>
                  <a:pt x="0" y="1898073"/>
                </a:lnTo>
                <a:lnTo>
                  <a:pt x="235528" y="0"/>
                </a:ln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3238500" y="2857500"/>
            <a:ext cx="2057400" cy="3048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4762500" y="2247900"/>
            <a:ext cx="1295400" cy="609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05600" y="1524000"/>
            <a:ext cx="35814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Lincoln Elementary School:</a:t>
            </a: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-644 students</a:t>
            </a: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-43.7 % students overweight</a:t>
            </a: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-3 fast food restaurants are    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 within 0.5 miles for the school</a:t>
            </a: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School gardens can provide locally grown healthy food for the school, teach children how to grow food, and create a sense of pride in the school and community.</a:t>
            </a:r>
          </a:p>
          <a:p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11" name="Picture 10" descr="Lynwood inset map.jpg"/>
          <p:cNvPicPr>
            <a:picLocks noChangeAspect="1"/>
          </p:cNvPicPr>
          <p:nvPr/>
        </p:nvPicPr>
        <p:blipFill>
          <a:blip r:embed="rId3" cstate="print"/>
          <a:srcRect l="21485" t="6436" r="19109" b="3795"/>
          <a:stretch>
            <a:fillRect/>
          </a:stretch>
        </p:blipFill>
        <p:spPr>
          <a:xfrm>
            <a:off x="8750673" y="0"/>
            <a:ext cx="1764927" cy="16002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9067800" y="304800"/>
            <a:ext cx="3048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ModelPicture_3.7.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9997440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Fast Food Metada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10119360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304800"/>
            <a:ext cx="9464040" cy="1219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Skills Used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600200"/>
            <a:ext cx="9464040" cy="510540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Modeling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Created a model changing layers into </a:t>
            </a:r>
            <a:r>
              <a:rPr lang="en-US" sz="1600" dirty="0" err="1" smtClean="0">
                <a:solidFill>
                  <a:schemeClr val="bg1"/>
                </a:solidFill>
              </a:rPr>
              <a:t>rasters</a:t>
            </a:r>
            <a:r>
              <a:rPr lang="en-US" sz="1600" dirty="0" smtClean="0">
                <a:solidFill>
                  <a:schemeClr val="bg1"/>
                </a:solidFill>
              </a:rPr>
              <a:t> and then reclassified to create an index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Metadata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Created a metadata file for the </a:t>
            </a:r>
            <a:r>
              <a:rPr lang="en-US" sz="1600" dirty="0" err="1" smtClean="0">
                <a:solidFill>
                  <a:schemeClr val="bg1"/>
                </a:solidFill>
              </a:rPr>
              <a:t>geocoded</a:t>
            </a:r>
            <a:r>
              <a:rPr lang="en-US" sz="1600" dirty="0" smtClean="0">
                <a:solidFill>
                  <a:schemeClr val="bg1"/>
                </a:solidFill>
              </a:rPr>
              <a:t> fast food restaurants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Measurement/Analysis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Created half mile buffer around the schools located in the communities indentified by the index of need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Original data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Schools, school obesity, poverty levels, and fast food restaurants  were identified from UCLA Simply Map, CA Department of Education, and US Census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Spatial Analysis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Raster index created 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Charts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Data for communities and schools indentified included in charts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Extracting information from a buffer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Number of fast food restaurants were indentified as those lying with generated buffer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Research Question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schools in Los Angeles County would benefit most from healthy food policies?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Healthy policies are increasingly being focused on to help kids have healthy options when at school.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Skills Used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Inset map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Los Angeles County and State of California</a:t>
            </a:r>
            <a:endParaRPr lang="en-US" sz="1800" dirty="0" smtClean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Graduated symbol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Used to identify the schools that would benefit most from healthy food policies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Creating indices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Created two indices, one to narrow down LAC communities to focus on and another to narrow down schools within those communities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Boundary sub-sets selection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Created new </a:t>
            </a:r>
            <a:r>
              <a:rPr lang="en-US" sz="1600" dirty="0" err="1" smtClean="0">
                <a:solidFill>
                  <a:schemeClr val="bg1"/>
                </a:solidFill>
              </a:rPr>
              <a:t>shapfefiles</a:t>
            </a:r>
            <a:r>
              <a:rPr lang="en-US" sz="1600" dirty="0" smtClean="0">
                <a:solidFill>
                  <a:schemeClr val="bg1"/>
                </a:solidFill>
              </a:rPr>
              <a:t> for the 10 communities indentified by index</a:t>
            </a:r>
          </a:p>
          <a:p>
            <a:r>
              <a:rPr lang="en-US" sz="1800" dirty="0" err="1" smtClean="0">
                <a:solidFill>
                  <a:schemeClr val="bg1"/>
                </a:solidFill>
              </a:rPr>
              <a:t>Geocoding</a:t>
            </a:r>
            <a:endParaRPr lang="en-US" sz="1800" dirty="0" smtClean="0">
              <a:solidFill>
                <a:schemeClr val="bg1"/>
              </a:solidFill>
            </a:endParaRPr>
          </a:p>
          <a:p>
            <a:pPr lvl="1"/>
            <a:r>
              <a:rPr lang="en-US" sz="1600" dirty="0" err="1" smtClean="0">
                <a:solidFill>
                  <a:schemeClr val="bg1"/>
                </a:solidFill>
              </a:rPr>
              <a:t>Geocoded</a:t>
            </a:r>
            <a:r>
              <a:rPr lang="en-US" sz="1600" dirty="0" smtClean="0">
                <a:solidFill>
                  <a:schemeClr val="bg1"/>
                </a:solidFill>
              </a:rPr>
              <a:t> fast food restaurants and schools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2487506"/>
            <a:ext cx="9464040" cy="391329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 December 2010, President Obama signed the Healthy, Hunger Free Kids Act, which includes health promoting food policies.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Includes items such as policies to help schools send messages about healthy eating (e.g., through vending machines) and piloting farm-to-school programs as well as promotion of organic foods.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b="32609"/>
          <a:stretch>
            <a:fillRect/>
          </a:stretch>
        </p:blipFill>
        <p:spPr bwMode="auto">
          <a:xfrm>
            <a:off x="2286000" y="142875"/>
            <a:ext cx="57626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Local Healthy Food Policies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City of Los Angeles adopted a “Good Food for All Agenda”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Opportunities for Los Angeles County schools include: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Local food purchasing policies 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    (e.g., farmers markets)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School gardens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Healthy food retail in schools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572000"/>
            <a:ext cx="3448050" cy="256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LAC Obesity with 2008 da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147" t="20741" r="9147" b="7498"/>
          <a:stretch>
            <a:fillRect/>
          </a:stretch>
        </p:blipFill>
        <p:spPr>
          <a:xfrm>
            <a:off x="304800" y="137160"/>
            <a:ext cx="6248400" cy="7101840"/>
          </a:xfrm>
        </p:spPr>
      </p:pic>
      <p:sp>
        <p:nvSpPr>
          <p:cNvPr id="8" name="TextBox 7"/>
          <p:cNvSpPr txBox="1"/>
          <p:nvPr/>
        </p:nvSpPr>
        <p:spPr>
          <a:xfrm>
            <a:off x="6781800" y="2286000"/>
            <a:ext cx="365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Almost 10 million people live in Los Angeles County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There are approximately 1.62 million public school students in Los Angeles County.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Obesity is increasingly a problem throughout Los Angeles County cities and communities.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Cities and communities have varying obesity rates, ranging from </a:t>
            </a:r>
            <a:r>
              <a:rPr lang="en-US" dirty="0" smtClean="0">
                <a:solidFill>
                  <a:schemeClr val="bg1"/>
                </a:solidFill>
              </a:rPr>
              <a:t>3.5% </a:t>
            </a:r>
            <a:r>
              <a:rPr lang="en-US" dirty="0" smtClean="0">
                <a:solidFill>
                  <a:schemeClr val="bg1"/>
                </a:solidFill>
              </a:rPr>
              <a:t>in Manhattan Beach to 37. </a:t>
            </a:r>
            <a:r>
              <a:rPr lang="en-US" dirty="0" smtClean="0">
                <a:solidFill>
                  <a:schemeClr val="bg1"/>
                </a:solidFill>
              </a:rPr>
              <a:t>3% </a:t>
            </a:r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 err="1" smtClean="0">
                <a:solidFill>
                  <a:schemeClr val="bg1"/>
                </a:solidFill>
              </a:rPr>
              <a:t>Irwindale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3329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% Obesity in Los Angeles Communities</a:t>
            </a:r>
            <a:endParaRPr lang="en-US" b="1" dirty="0"/>
          </a:p>
        </p:txBody>
      </p:sp>
      <p:pic>
        <p:nvPicPr>
          <p:cNvPr id="5" name="Picture 4" descr="CA Inset Map.jpg"/>
          <p:cNvPicPr>
            <a:picLocks noChangeAspect="1"/>
          </p:cNvPicPr>
          <p:nvPr/>
        </p:nvPicPr>
        <p:blipFill>
          <a:blip r:embed="rId3" cstate="print"/>
          <a:srcRect l="17167" r="17571"/>
          <a:stretch>
            <a:fillRect/>
          </a:stretch>
        </p:blipFill>
        <p:spPr>
          <a:xfrm>
            <a:off x="7467600" y="152400"/>
            <a:ext cx="1981200" cy="189960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ctPov_StuDens_TotalSchools_3.jpg"/>
          <p:cNvPicPr>
            <a:picLocks noChangeAspect="1"/>
          </p:cNvPicPr>
          <p:nvPr/>
        </p:nvPicPr>
        <p:blipFill>
          <a:blip r:embed="rId2" cstate="print"/>
          <a:srcRect l="50805" r="6480" b="50000"/>
          <a:stretch>
            <a:fillRect/>
          </a:stretch>
        </p:blipFill>
        <p:spPr>
          <a:xfrm>
            <a:off x="3505200" y="2209800"/>
            <a:ext cx="3538220" cy="3200400"/>
          </a:xfrm>
          <a:prstGeom prst="rect">
            <a:avLst/>
          </a:prstGeom>
        </p:spPr>
      </p:pic>
      <p:pic>
        <p:nvPicPr>
          <p:cNvPr id="6" name="Picture 5" descr="PerctPov_StuDens_TotalSchools_3.jpg"/>
          <p:cNvPicPr>
            <a:picLocks noChangeAspect="1"/>
          </p:cNvPicPr>
          <p:nvPr/>
        </p:nvPicPr>
        <p:blipFill>
          <a:blip r:embed="rId2" cstate="print"/>
          <a:srcRect t="50000" r="56439"/>
          <a:stretch>
            <a:fillRect/>
          </a:stretch>
        </p:blipFill>
        <p:spPr>
          <a:xfrm>
            <a:off x="6959600" y="2209800"/>
            <a:ext cx="3556000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136267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% Families Below the Federal Poverty Level in Los Angeles County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163966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Total Number of Schools in Los Angeles County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00" y="163966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Student Density in Los Angeles County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96400" y="5742801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Created by Erica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5559623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Source Data: US Census, CA Dept of Education, UCLA Simply Map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64008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Goal was to create an index to narrow down the communities in Los Angeles County to determine which had the highest need for healthy food policies.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 descr="CA Inset Map.jpg"/>
          <p:cNvPicPr>
            <a:picLocks noChangeAspect="1"/>
          </p:cNvPicPr>
          <p:nvPr/>
        </p:nvPicPr>
        <p:blipFill>
          <a:blip r:embed="rId3" cstate="print"/>
          <a:srcRect l="17167" r="17571"/>
          <a:stretch>
            <a:fillRect/>
          </a:stretch>
        </p:blipFill>
        <p:spPr>
          <a:xfrm>
            <a:off x="8846666" y="1"/>
            <a:ext cx="1668933" cy="16002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PerctPov_StuDens_TotalSchools_3.jpg"/>
          <p:cNvPicPr>
            <a:picLocks noChangeAspect="1"/>
          </p:cNvPicPr>
          <p:nvPr/>
        </p:nvPicPr>
        <p:blipFill>
          <a:blip r:embed="rId4" cstate="print"/>
          <a:srcRect r="57244" b="49379"/>
          <a:stretch>
            <a:fillRect/>
          </a:stretch>
        </p:blipFill>
        <p:spPr>
          <a:xfrm>
            <a:off x="0" y="2209800"/>
            <a:ext cx="3505199" cy="32068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0" y="5410200"/>
            <a:ext cx="1051560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C Index of Need.jpg"/>
          <p:cNvPicPr>
            <a:picLocks noChangeAspect="1"/>
          </p:cNvPicPr>
          <p:nvPr/>
        </p:nvPicPr>
        <p:blipFill>
          <a:blip r:embed="rId2" cstate="print"/>
          <a:srcRect l="1061" r="19949"/>
          <a:stretch>
            <a:fillRect/>
          </a:stretch>
        </p:blipFill>
        <p:spPr>
          <a:xfrm>
            <a:off x="0" y="0"/>
            <a:ext cx="6324600" cy="731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76200"/>
            <a:ext cx="5943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Index of Need for Communities in Los Angeles County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2971800"/>
            <a:ext cx="2895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Created an index from the 4 aforementioned factors. The communities in red were chosen as ones with “highest need.”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communities of highest need were clustered in certain areas, specifically South LA and East LA.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CA Inset Map.jpg"/>
          <p:cNvPicPr>
            <a:picLocks noChangeAspect="1"/>
          </p:cNvPicPr>
          <p:nvPr/>
        </p:nvPicPr>
        <p:blipFill>
          <a:blip r:embed="rId3" cstate="print"/>
          <a:srcRect l="17167" r="17571"/>
          <a:stretch>
            <a:fillRect/>
          </a:stretch>
        </p:blipFill>
        <p:spPr>
          <a:xfrm>
            <a:off x="7467600" y="228600"/>
            <a:ext cx="1981200" cy="189960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Index Calculations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3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The 4 included factors were ranked in order of importance.</a:t>
            </a:r>
          </a:p>
          <a:p>
            <a:pPr>
              <a:buNone/>
            </a:pPr>
            <a:endParaRPr lang="en-US" sz="3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Index of Need = </a:t>
            </a:r>
          </a:p>
          <a:p>
            <a:pPr>
              <a:buNone/>
            </a:pPr>
            <a:r>
              <a:rPr lang="en-US" sz="2200" dirty="0" smtClean="0">
                <a:solidFill>
                  <a:schemeClr val="bg1"/>
                </a:solidFill>
              </a:rPr>
              <a:t>(4 * % Obesity in City) + (3 * Student Density ) + (2 * % of Families Below Poverty Level) + (Total Number of Schools in City )</a:t>
            </a:r>
          </a:p>
          <a:p>
            <a:pPr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astFoodandSchoolsinNeedAre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09650"/>
            <a:ext cx="9144000" cy="6905549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33401" y="497385"/>
          <a:ext cx="6172200" cy="316021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960396"/>
                <a:gridCol w="850529"/>
                <a:gridCol w="1070260"/>
                <a:gridCol w="991255"/>
                <a:gridCol w="1169014"/>
                <a:gridCol w="1130746"/>
              </a:tblGrid>
              <a:tr h="477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City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Percent Obesity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Total Number of Students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Student Density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Percent Family Below Poverty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Total Number of Schools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</a:tr>
              <a:tr h="3846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Baldwin Park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28.7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19366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3227.67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14.2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22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</a:tr>
              <a:tr h="2247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Bell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29.0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7844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3922.00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20.1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5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</a:tr>
              <a:tr h="2247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Compton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29.0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26435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2643.50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21.6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40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</a:tr>
              <a:tr h="2247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Cudahy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29.2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6252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5582.14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21.8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4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</a:tr>
              <a:tr h="2247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El Monte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28.3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24249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2694.33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18.3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32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</a:tr>
              <a:tr h="4635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Huntington Park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30.3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18879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6293.00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22.1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17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</a:tr>
              <a:tr h="2247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Lennox 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31.4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6253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5684.55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26.9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7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</a:tr>
              <a:tr h="2247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Lynwood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27.7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17034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4258.50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17.9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21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</a:tr>
              <a:tr h="2247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Maywood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28.7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3750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3750.00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20.3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5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</a:tr>
              <a:tr h="2247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South Gate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34.5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2787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3156.86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17.6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3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67" marR="78867" marT="0" marB="0"/>
                </a:tc>
              </a:tr>
            </a:tbl>
          </a:graphicData>
        </a:graphic>
      </p:graphicFrame>
      <p:pic>
        <p:nvPicPr>
          <p:cNvPr id="8" name="Picture 7" descr="LAC Inset Map.jpg"/>
          <p:cNvPicPr>
            <a:picLocks noChangeAspect="1"/>
          </p:cNvPicPr>
          <p:nvPr/>
        </p:nvPicPr>
        <p:blipFill>
          <a:blip r:embed="rId3" cstate="print"/>
          <a:srcRect l="26238" t="8228" r="19901" b="3165"/>
          <a:stretch>
            <a:fillRect/>
          </a:stretch>
        </p:blipFill>
        <p:spPr>
          <a:xfrm>
            <a:off x="8763000" y="0"/>
            <a:ext cx="1752600" cy="180414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752600" y="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Communities Identified by Index of Need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3559</TotalTime>
  <Words>1097</Words>
  <Application>Microsoft Office PowerPoint</Application>
  <PresentationFormat>Custom</PresentationFormat>
  <Paragraphs>244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Healthy Food Policies in Los Angeles County Public Schools</vt:lpstr>
      <vt:lpstr>Research Question</vt:lpstr>
      <vt:lpstr>Slide 3</vt:lpstr>
      <vt:lpstr>Local Healthy Food Policies</vt:lpstr>
      <vt:lpstr>Slide 5</vt:lpstr>
      <vt:lpstr>Slide 6</vt:lpstr>
      <vt:lpstr>Slide 7</vt:lpstr>
      <vt:lpstr>Index Calculations</vt:lpstr>
      <vt:lpstr>Slide 9</vt:lpstr>
      <vt:lpstr>Slide 10</vt:lpstr>
      <vt:lpstr>Index Calculation</vt:lpstr>
      <vt:lpstr>Slide 12</vt:lpstr>
      <vt:lpstr>Slide 13</vt:lpstr>
      <vt:lpstr>Schools Identified</vt:lpstr>
      <vt:lpstr>Slide 15</vt:lpstr>
      <vt:lpstr>Slide 16</vt:lpstr>
      <vt:lpstr>Slide 17</vt:lpstr>
      <vt:lpstr>Slide 18</vt:lpstr>
      <vt:lpstr>Skills Used</vt:lpstr>
      <vt:lpstr>Skills Used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Robin Perigoe</dc:creator>
  <cp:lastModifiedBy>103545842</cp:lastModifiedBy>
  <cp:revision>188</cp:revision>
  <dcterms:created xsi:type="dcterms:W3CDTF">2011-03-09T19:28:57Z</dcterms:created>
  <dcterms:modified xsi:type="dcterms:W3CDTF">2011-03-15T22:02:50Z</dcterms:modified>
</cp:coreProperties>
</file>