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obin\Documents\EricaGIS\Fast%20Food\obesity%20in%20school%20children%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tx1"/>
                </a:solidFill>
              </a:defRPr>
            </a:pPr>
            <a:r>
              <a:rPr lang="en-US" dirty="0">
                <a:solidFill>
                  <a:schemeClr val="tx1"/>
                </a:solidFill>
              </a:rPr>
              <a:t>Prevalence of Obesity in </a:t>
            </a:r>
            <a:r>
              <a:rPr lang="en-US" dirty="0" smtClean="0">
                <a:solidFill>
                  <a:schemeClr val="tx1"/>
                </a:solidFill>
              </a:rPr>
              <a:t>Schoolchildren in Los Angeles County  </a:t>
            </a:r>
            <a:endParaRPr lang="en-US" dirty="0">
              <a:solidFill>
                <a:schemeClr val="tx1"/>
              </a:solidFill>
            </a:endParaRPr>
          </a:p>
        </c:rich>
      </c:tx>
      <c:layout>
        <c:manualLayout>
          <c:xMode val="edge"/>
          <c:yMode val="edge"/>
          <c:x val="0.14134682292620399"/>
          <c:y val="3.2690063346300431E-2"/>
        </c:manualLayout>
      </c:layout>
      <c:overlay val="1"/>
    </c:title>
    <c:plotArea>
      <c:layout>
        <c:manualLayout>
          <c:layoutTarget val="inner"/>
          <c:xMode val="edge"/>
          <c:yMode val="edge"/>
          <c:x val="0.15058969530982541"/>
          <c:y val="0.15325246803829379"/>
          <c:w val="0.75100521733563841"/>
          <c:h val="0.70005358705161858"/>
        </c:manualLayout>
      </c:layout>
      <c:scatterChart>
        <c:scatterStyle val="lineMarker"/>
        <c:ser>
          <c:idx val="0"/>
          <c:order val="0"/>
          <c:spPr>
            <a:ln w="28575">
              <a:noFill/>
            </a:ln>
          </c:spPr>
          <c:trendline>
            <c:trendlineType val="linear"/>
          </c:trendline>
          <c:xVal>
            <c:numRef>
              <c:f>Sheet1!$A$1:$A$8</c:f>
              <c:numCache>
                <c:formatCode>General</c:formatCode>
                <c:ptCount val="8"/>
                <c:pt idx="0">
                  <c:v>1999</c:v>
                </c:pt>
                <c:pt idx="1">
                  <c:v>2001</c:v>
                </c:pt>
                <c:pt idx="2">
                  <c:v>2002</c:v>
                </c:pt>
                <c:pt idx="3">
                  <c:v>2003</c:v>
                </c:pt>
                <c:pt idx="4">
                  <c:v>2004</c:v>
                </c:pt>
                <c:pt idx="5">
                  <c:v>2005</c:v>
                </c:pt>
                <c:pt idx="6">
                  <c:v>2006</c:v>
                </c:pt>
                <c:pt idx="7">
                  <c:v>2007</c:v>
                </c:pt>
              </c:numCache>
            </c:numRef>
          </c:xVal>
          <c:yVal>
            <c:numRef>
              <c:f>Sheet1!$B$1:$B$8</c:f>
              <c:numCache>
                <c:formatCode>General</c:formatCode>
                <c:ptCount val="8"/>
                <c:pt idx="0">
                  <c:v>18.899999999999999</c:v>
                </c:pt>
                <c:pt idx="1">
                  <c:v>20.399999999999999</c:v>
                </c:pt>
                <c:pt idx="2">
                  <c:v>20.9</c:v>
                </c:pt>
                <c:pt idx="3">
                  <c:v>21.9</c:v>
                </c:pt>
                <c:pt idx="4">
                  <c:v>22.2</c:v>
                </c:pt>
                <c:pt idx="5">
                  <c:v>23.3</c:v>
                </c:pt>
                <c:pt idx="6">
                  <c:v>23</c:v>
                </c:pt>
                <c:pt idx="7">
                  <c:v>22.9</c:v>
                </c:pt>
              </c:numCache>
            </c:numRef>
          </c:yVal>
        </c:ser>
        <c:axId val="56678656"/>
        <c:axId val="60146048"/>
      </c:scatterChart>
      <c:valAx>
        <c:axId val="56678656"/>
        <c:scaling>
          <c:orientation val="minMax"/>
          <c:max val="2008"/>
          <c:min val="1999"/>
        </c:scaling>
        <c:axPos val="b"/>
        <c:title>
          <c:tx>
            <c:rich>
              <a:bodyPr/>
              <a:lstStyle/>
              <a:p>
                <a:pPr>
                  <a:defRPr>
                    <a:solidFill>
                      <a:schemeClr val="tx1"/>
                    </a:solidFill>
                  </a:defRPr>
                </a:pPr>
                <a:r>
                  <a:rPr lang="en-US" sz="1600" dirty="0">
                    <a:solidFill>
                      <a:schemeClr val="tx1"/>
                    </a:solidFill>
                  </a:rPr>
                  <a:t>Year</a:t>
                </a:r>
              </a:p>
            </c:rich>
          </c:tx>
          <c:layout/>
        </c:title>
        <c:numFmt formatCode="General" sourceLinked="1"/>
        <c:tickLblPos val="nextTo"/>
        <c:txPr>
          <a:bodyPr/>
          <a:lstStyle/>
          <a:p>
            <a:pPr>
              <a:defRPr sz="1600">
                <a:solidFill>
                  <a:schemeClr val="tx1"/>
                </a:solidFill>
              </a:defRPr>
            </a:pPr>
            <a:endParaRPr lang="en-US"/>
          </a:p>
        </c:txPr>
        <c:crossAx val="60146048"/>
        <c:crosses val="autoZero"/>
        <c:crossBetween val="midCat"/>
      </c:valAx>
      <c:valAx>
        <c:axId val="60146048"/>
        <c:scaling>
          <c:orientation val="minMax"/>
          <c:max val="30"/>
        </c:scaling>
        <c:axPos val="l"/>
        <c:majorGridlines/>
        <c:title>
          <c:tx>
            <c:rich>
              <a:bodyPr rot="-5400000" vert="horz"/>
              <a:lstStyle/>
              <a:p>
                <a:pPr>
                  <a:defRPr sz="1600">
                    <a:solidFill>
                      <a:schemeClr val="tx1"/>
                    </a:solidFill>
                  </a:defRPr>
                </a:pPr>
                <a:r>
                  <a:rPr lang="en-US" sz="1600" dirty="0">
                    <a:solidFill>
                      <a:schemeClr val="tx1"/>
                    </a:solidFill>
                  </a:rPr>
                  <a:t>Prevalence of Obesity in Schoolchildren (%)</a:t>
                </a:r>
              </a:p>
            </c:rich>
          </c:tx>
          <c:layout/>
          <c:spPr>
            <a:solidFill>
              <a:schemeClr val="bg1"/>
            </a:solidFill>
          </c:spPr>
        </c:title>
        <c:numFmt formatCode="General" sourceLinked="1"/>
        <c:tickLblPos val="nextTo"/>
        <c:txPr>
          <a:bodyPr/>
          <a:lstStyle/>
          <a:p>
            <a:pPr>
              <a:defRPr sz="1600">
                <a:solidFill>
                  <a:schemeClr val="tx1"/>
                </a:solidFill>
              </a:defRPr>
            </a:pPr>
            <a:endParaRPr lang="en-US"/>
          </a:p>
        </c:txPr>
        <c:crossAx val="56678656"/>
        <c:crosses val="autoZero"/>
        <c:crossBetween val="midCat"/>
      </c:valAx>
    </c:plotArea>
    <c:plotVisOnly val="1"/>
  </c:chart>
  <c:spPr>
    <a:solidFill>
      <a:schemeClr val="bg1"/>
    </a:solidFill>
  </c:spPr>
  <c:txPr>
    <a:bodyPr/>
    <a:lstStyle/>
    <a:p>
      <a:pPr>
        <a:defRPr baseline="0">
          <a:solidFill>
            <a:schemeClr val="bg1"/>
          </a:solidFil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809D1-50E5-4756-AA99-33455D12D2EF}" type="datetimeFigureOut">
              <a:rPr lang="en-US" smtClean="0"/>
              <a:pPr/>
              <a:t>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F78577-CFBC-47E3-869F-CF87D5C3CF4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2F78577-CFBC-47E3-869F-CF87D5C3CF47}"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Obesity data from LA</a:t>
            </a:r>
            <a:r>
              <a:rPr lang="en-US" baseline="0" dirty="0" smtClean="0"/>
              <a:t> DPH, 2005</a:t>
            </a:r>
            <a:endParaRPr lang="en-US" dirty="0"/>
          </a:p>
        </p:txBody>
      </p:sp>
      <p:sp>
        <p:nvSpPr>
          <p:cNvPr id="4" name="Slide Number Placeholder 3"/>
          <p:cNvSpPr>
            <a:spLocks noGrp="1"/>
          </p:cNvSpPr>
          <p:nvPr>
            <p:ph type="sldNum" sz="quarter" idx="10"/>
          </p:nvPr>
        </p:nvSpPr>
        <p:spPr/>
        <p:txBody>
          <a:bodyPr/>
          <a:lstStyle/>
          <a:p>
            <a:fld id="{12F78577-CFBC-47E3-869F-CF87D5C3CF47}"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a:t>
            </a:r>
            <a:r>
              <a:rPr lang="en-US" baseline="0" dirty="0" smtClean="0"/>
              <a:t> from LA County Department of Public Health and CA Department of Education.</a:t>
            </a:r>
            <a:endParaRPr lang="en-US" dirty="0"/>
          </a:p>
        </p:txBody>
      </p:sp>
      <p:sp>
        <p:nvSpPr>
          <p:cNvPr id="4" name="Slide Number Placeholder 3"/>
          <p:cNvSpPr>
            <a:spLocks noGrp="1"/>
          </p:cNvSpPr>
          <p:nvPr>
            <p:ph type="sldNum" sz="quarter" idx="10"/>
          </p:nvPr>
        </p:nvSpPr>
        <p:spPr/>
        <p:txBody>
          <a:bodyPr/>
          <a:lstStyle/>
          <a:p>
            <a:fld id="{12F78577-CFBC-47E3-869F-CF87D5C3CF4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Fast food is defined a nation</a:t>
            </a:r>
            <a:r>
              <a:rPr lang="en-US" baseline="0" dirty="0" smtClean="0"/>
              <a:t> wide fast food establishment (e.g., Wendy’s, McDonalds, etc.) because it was difficult to differentiate which limited service establishments (the shape file the fast food restaurants chosen were based upon) were truly fast food. Some of the restaurants listed under limited service establishments are known to not be “fast food” restaurants. </a:t>
            </a:r>
            <a:endParaRPr lang="en-US" dirty="0"/>
          </a:p>
        </p:txBody>
      </p:sp>
      <p:sp>
        <p:nvSpPr>
          <p:cNvPr id="4" name="Slide Number Placeholder 3"/>
          <p:cNvSpPr>
            <a:spLocks noGrp="1"/>
          </p:cNvSpPr>
          <p:nvPr>
            <p:ph type="sldNum" sz="quarter" idx="10"/>
          </p:nvPr>
        </p:nvSpPr>
        <p:spPr/>
        <p:txBody>
          <a:bodyPr/>
          <a:lstStyle/>
          <a:p>
            <a:fld id="{12F78577-CFBC-47E3-869F-CF87D5C3CF4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from: http://www.computerclipart.com/computer_clipart_images/an_american_flag_behind_a_box_of_french_fries_a_soda_and_a_hamburger_0521-1004-0716-1107_SMU.jpg </a:t>
            </a:r>
          </a:p>
          <a:p>
            <a:r>
              <a:rPr lang="en-US" dirty="0" smtClean="0"/>
              <a:t>http://www.vrml.k12.la.us/mmcs/pictures/SchoolHouse.jpg </a:t>
            </a:r>
          </a:p>
          <a:p>
            <a:r>
              <a:rPr lang="en-US" dirty="0" smtClean="0"/>
              <a:t>http://www.clipartpal.com/_thumbs/pd/education/walk_to_school.png</a:t>
            </a:r>
          </a:p>
          <a:p>
            <a:endParaRPr lang="en-US" dirty="0"/>
          </a:p>
        </p:txBody>
      </p:sp>
      <p:sp>
        <p:nvSpPr>
          <p:cNvPr id="4" name="Slide Number Placeholder 3"/>
          <p:cNvSpPr>
            <a:spLocks noGrp="1"/>
          </p:cNvSpPr>
          <p:nvPr>
            <p:ph type="sldNum" sz="quarter" idx="10"/>
          </p:nvPr>
        </p:nvSpPr>
        <p:spPr/>
        <p:txBody>
          <a:bodyPr/>
          <a:lstStyle/>
          <a:p>
            <a:fld id="{12F78577-CFBC-47E3-869F-CF87D5C3CF4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4C42DF-A405-420B-BD41-BC255DD36ADF}"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C42DF-A405-420B-BD41-BC255DD36ADF}"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C42DF-A405-420B-BD41-BC255DD36ADF}"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C42DF-A405-420B-BD41-BC255DD36ADF}"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C42DF-A405-420B-BD41-BC255DD36ADF}" type="datetimeFigureOut">
              <a:rPr lang="en-US" smtClean="0"/>
              <a:pPr/>
              <a:t>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4C42DF-A405-420B-BD41-BC255DD36ADF}"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C42DF-A405-420B-BD41-BC255DD36ADF}" type="datetimeFigureOut">
              <a:rPr lang="en-US" smtClean="0"/>
              <a:pPr/>
              <a:t>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C42DF-A405-420B-BD41-BC255DD36ADF}" type="datetimeFigureOut">
              <a:rPr lang="en-US" smtClean="0"/>
              <a:pPr/>
              <a:t>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C42DF-A405-420B-BD41-BC255DD36ADF}" type="datetimeFigureOut">
              <a:rPr lang="en-US" smtClean="0"/>
              <a:pPr/>
              <a:t>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C42DF-A405-420B-BD41-BC255DD36ADF}"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C42DF-A405-420B-BD41-BC255DD36ADF}" type="datetimeFigureOut">
              <a:rPr lang="en-US" smtClean="0"/>
              <a:pPr/>
              <a:t>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48D08-4322-4A95-B9AB-291A080F68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C42DF-A405-420B-BD41-BC255DD36ADF}" type="datetimeFigureOut">
              <a:rPr lang="en-US" smtClean="0"/>
              <a:pPr/>
              <a:t>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48D08-4322-4A95-B9AB-291A080F68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stepsweightloss.com/wp-content/uploads/2010/03/obese-child.jpg"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a:solidFill>
            <a:schemeClr val="tx1"/>
          </a:solidFill>
          <a:ln>
            <a:solidFill>
              <a:schemeClr val="bg1"/>
            </a:solidFill>
          </a:ln>
        </p:spPr>
        <p:txBody>
          <a:bodyPr/>
          <a:lstStyle/>
          <a:p>
            <a:r>
              <a:rPr lang="en-US" dirty="0" smtClean="0">
                <a:solidFill>
                  <a:schemeClr val="bg1"/>
                </a:solidFill>
              </a:rPr>
              <a:t>Fast Food Restaurants and Obesity in Schools</a:t>
            </a:r>
            <a:endParaRPr lang="en-US"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362200" y="2286000"/>
            <a:ext cx="4419600" cy="3200400"/>
          </a:xfrm>
          <a:prstGeom prst="rect">
            <a:avLst/>
          </a:prstGeom>
          <a:noFill/>
          <a:ln w="9525">
            <a:noFill/>
            <a:miter lim="800000"/>
            <a:headEnd/>
            <a:tailEnd/>
          </a:ln>
        </p:spPr>
      </p:pic>
      <p:sp>
        <p:nvSpPr>
          <p:cNvPr id="5" name="TextBox 4"/>
          <p:cNvSpPr txBox="1"/>
          <p:nvPr/>
        </p:nvSpPr>
        <p:spPr>
          <a:xfrm>
            <a:off x="2895600" y="5715000"/>
            <a:ext cx="3048000" cy="1015663"/>
          </a:xfrm>
          <a:prstGeom prst="rect">
            <a:avLst/>
          </a:prstGeom>
          <a:noFill/>
        </p:spPr>
        <p:txBody>
          <a:bodyPr wrap="square" rtlCol="0">
            <a:spAutoFit/>
          </a:bodyPr>
          <a:lstStyle/>
          <a:p>
            <a:pPr algn="ctr"/>
            <a:r>
              <a:rPr lang="en-US" sz="2000" dirty="0" smtClean="0">
                <a:solidFill>
                  <a:schemeClr val="bg1"/>
                </a:solidFill>
              </a:rPr>
              <a:t>Erica </a:t>
            </a:r>
            <a:r>
              <a:rPr lang="en-US" sz="2000" dirty="0" err="1" smtClean="0">
                <a:solidFill>
                  <a:schemeClr val="bg1"/>
                </a:solidFill>
              </a:rPr>
              <a:t>Halchak</a:t>
            </a:r>
            <a:endParaRPr lang="en-US" sz="2000" dirty="0" smtClean="0">
              <a:solidFill>
                <a:schemeClr val="bg1"/>
              </a:solidFill>
            </a:endParaRPr>
          </a:p>
          <a:p>
            <a:pPr algn="ctr"/>
            <a:r>
              <a:rPr lang="en-US" sz="2000" dirty="0" smtClean="0">
                <a:solidFill>
                  <a:schemeClr val="bg1"/>
                </a:solidFill>
              </a:rPr>
              <a:t>UP 206 Midterm</a:t>
            </a:r>
          </a:p>
          <a:p>
            <a:pPr algn="ctr"/>
            <a:r>
              <a:rPr lang="en-US" sz="2000" dirty="0" smtClean="0">
                <a:solidFill>
                  <a:schemeClr val="bg1"/>
                </a:solidFill>
              </a:rPr>
              <a:t>February 8, 2011</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2209800" y="1143000"/>
          <a:ext cx="6705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81000" y="228600"/>
            <a:ext cx="8458200" cy="830997"/>
          </a:xfrm>
          <a:prstGeom prst="rect">
            <a:avLst/>
          </a:prstGeom>
          <a:noFill/>
        </p:spPr>
        <p:txBody>
          <a:bodyPr wrap="square" rtlCol="0">
            <a:spAutoFit/>
          </a:bodyPr>
          <a:lstStyle/>
          <a:p>
            <a:pPr algn="ctr"/>
            <a:r>
              <a:rPr lang="en-US" sz="2400" dirty="0" smtClean="0">
                <a:solidFill>
                  <a:schemeClr val="bg1"/>
                </a:solidFill>
              </a:rPr>
              <a:t>The prevalence of obesity in Los Angeles schoolchildren is steadily on the rise.</a:t>
            </a:r>
          </a:p>
        </p:txBody>
      </p:sp>
      <p:sp>
        <p:nvSpPr>
          <p:cNvPr id="5" name="TextBox 4"/>
          <p:cNvSpPr txBox="1"/>
          <p:nvPr/>
        </p:nvSpPr>
        <p:spPr>
          <a:xfrm>
            <a:off x="228600" y="1294686"/>
            <a:ext cx="1981200" cy="4801314"/>
          </a:xfrm>
          <a:prstGeom prst="rect">
            <a:avLst/>
          </a:prstGeom>
          <a:noFill/>
        </p:spPr>
        <p:txBody>
          <a:bodyPr wrap="square" rtlCol="0">
            <a:spAutoFit/>
          </a:bodyPr>
          <a:lstStyle/>
          <a:p>
            <a:r>
              <a:rPr lang="en-US" dirty="0" smtClean="0">
                <a:solidFill>
                  <a:schemeClr val="bg1"/>
                </a:solidFill>
              </a:rPr>
              <a:t>In Los Angeles County, 47.7% of children eat fast food at least once a week and 43.3% of children drink at least one soda or sweetened drink a day.</a:t>
            </a:r>
          </a:p>
          <a:p>
            <a:endParaRPr lang="en-US" dirty="0" smtClean="0">
              <a:solidFill>
                <a:schemeClr val="bg1"/>
              </a:solidFill>
            </a:endParaRPr>
          </a:p>
          <a:p>
            <a:r>
              <a:rPr lang="en-US" dirty="0" smtClean="0">
                <a:solidFill>
                  <a:schemeClr val="bg1"/>
                </a:solidFill>
              </a:rPr>
              <a:t>Only 27.4% of teens (age 14-17) consume five or more servings of fruits and vegetables a day.</a:t>
            </a:r>
          </a:p>
          <a:p>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5715000" y="3489960"/>
            <a:ext cx="2644775" cy="1586865"/>
          </a:xfrm>
          <a:prstGeom prst="rect">
            <a:avLst/>
          </a:prstGeom>
          <a:noFill/>
          <a:ln w="9525">
            <a:noFill/>
            <a:miter lim="800000"/>
            <a:headEnd/>
            <a:tailEnd/>
          </a:ln>
        </p:spPr>
      </p:pic>
      <p:sp>
        <p:nvSpPr>
          <p:cNvPr id="7" name="TextBox 6"/>
          <p:cNvSpPr txBox="1"/>
          <p:nvPr/>
        </p:nvSpPr>
        <p:spPr>
          <a:xfrm>
            <a:off x="3048000" y="6172201"/>
            <a:ext cx="6019800" cy="461665"/>
          </a:xfrm>
          <a:prstGeom prst="rect">
            <a:avLst/>
          </a:prstGeom>
          <a:noFill/>
        </p:spPr>
        <p:txBody>
          <a:bodyPr wrap="square" rtlCol="0">
            <a:spAutoFit/>
          </a:bodyPr>
          <a:lstStyle/>
          <a:p>
            <a:r>
              <a:rPr lang="en-US" sz="1200" dirty="0" smtClean="0">
                <a:solidFill>
                  <a:schemeClr val="bg1"/>
                </a:solidFill>
              </a:rPr>
              <a:t>Data from Los Angeles County Department of Public Health</a:t>
            </a:r>
          </a:p>
          <a:p>
            <a:r>
              <a:rPr lang="en-US" sz="1200" dirty="0" smtClean="0">
                <a:solidFill>
                  <a:schemeClr val="bg1"/>
                </a:solidFill>
              </a:rPr>
              <a:t>Photo from: </a:t>
            </a:r>
            <a:r>
              <a:rPr lang="en-US" sz="1200" dirty="0" smtClean="0">
                <a:solidFill>
                  <a:schemeClr val="bg1"/>
                </a:solidFill>
                <a:hlinkClick r:id="rId5"/>
              </a:rPr>
              <a:t>http://www.stepsweightloss.com/wp-content/uploads/2010/03/obese-child.jpg</a:t>
            </a:r>
            <a:r>
              <a:rPr lang="en-US" sz="1200" dirty="0" smtClean="0">
                <a:solidFill>
                  <a:schemeClr val="bg1"/>
                </a:solidFill>
              </a:rPr>
              <a:t> </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324600" y="2832080"/>
            <a:ext cx="2590800" cy="3416320"/>
          </a:xfrm>
          <a:prstGeom prst="rect">
            <a:avLst/>
          </a:prstGeom>
          <a:noFill/>
        </p:spPr>
        <p:txBody>
          <a:bodyPr wrap="square" rtlCol="0">
            <a:spAutoFit/>
          </a:bodyPr>
          <a:lstStyle/>
          <a:p>
            <a:r>
              <a:rPr lang="en-US" dirty="0" smtClean="0">
                <a:solidFill>
                  <a:schemeClr val="bg1"/>
                </a:solidFill>
              </a:rPr>
              <a:t>In Los Angeles County, 22.9 % of children in grades 5, 7, and 9 are obese (BMI greater than the 95</a:t>
            </a:r>
            <a:r>
              <a:rPr lang="en-US" baseline="30000" dirty="0" smtClean="0">
                <a:solidFill>
                  <a:schemeClr val="bg1"/>
                </a:solidFill>
              </a:rPr>
              <a:t>th</a:t>
            </a:r>
            <a:r>
              <a:rPr lang="en-US" dirty="0" smtClean="0">
                <a:solidFill>
                  <a:schemeClr val="bg1"/>
                </a:solidFill>
              </a:rPr>
              <a:t> percentile)  (LA DPH, 2007).</a:t>
            </a:r>
          </a:p>
          <a:p>
            <a:endParaRPr lang="en-US" dirty="0">
              <a:solidFill>
                <a:schemeClr val="bg1"/>
              </a:solidFill>
            </a:endParaRPr>
          </a:p>
          <a:p>
            <a:r>
              <a:rPr lang="en-US" dirty="0" smtClean="0">
                <a:solidFill>
                  <a:schemeClr val="bg1"/>
                </a:solidFill>
              </a:rPr>
              <a:t>Certain “hot spots” occur in the county, including South and East LA.</a:t>
            </a:r>
          </a:p>
          <a:p>
            <a:endParaRPr lang="en-US" dirty="0" smtClean="0">
              <a:solidFill>
                <a:schemeClr val="bg1"/>
              </a:solidFill>
            </a:endParaRPr>
          </a:p>
          <a:p>
            <a:endParaRPr lang="en-US" dirty="0"/>
          </a:p>
        </p:txBody>
      </p:sp>
      <p:pic>
        <p:nvPicPr>
          <p:cNvPr id="15" name="Content Placeholder 14" descr="LAC Obesity Map 1.jpg"/>
          <p:cNvPicPr>
            <a:picLocks noGrp="1" noChangeAspect="1"/>
          </p:cNvPicPr>
          <p:nvPr>
            <p:ph idx="1"/>
          </p:nvPr>
        </p:nvPicPr>
        <p:blipFill>
          <a:blip r:embed="rId3" cstate="print"/>
          <a:srcRect t="10102" r="647" b="14135"/>
          <a:stretch>
            <a:fillRect/>
          </a:stretch>
        </p:blipFill>
        <p:spPr>
          <a:xfrm>
            <a:off x="228600" y="609600"/>
            <a:ext cx="5713984" cy="5638800"/>
          </a:xfrm>
        </p:spPr>
      </p:pic>
      <p:pic>
        <p:nvPicPr>
          <p:cNvPr id="18" name="Picture 17" descr="California.jpg"/>
          <p:cNvPicPr>
            <a:picLocks noChangeAspect="1"/>
          </p:cNvPicPr>
          <p:nvPr/>
        </p:nvPicPr>
        <p:blipFill>
          <a:blip r:embed="rId4" cstate="print"/>
          <a:srcRect l="11176" t="23333" r="11177" b="23333"/>
          <a:stretch>
            <a:fillRect/>
          </a:stretch>
        </p:blipFill>
        <p:spPr>
          <a:xfrm>
            <a:off x="6629400" y="457199"/>
            <a:ext cx="1905000" cy="1693333"/>
          </a:xfrm>
          <a:prstGeom prst="rect">
            <a:avLst/>
          </a:prstGeom>
        </p:spPr>
      </p:pic>
      <p:sp>
        <p:nvSpPr>
          <p:cNvPr id="5" name="TextBox 4"/>
          <p:cNvSpPr txBox="1"/>
          <p:nvPr/>
        </p:nvSpPr>
        <p:spPr>
          <a:xfrm>
            <a:off x="152400" y="6248400"/>
            <a:ext cx="1676400" cy="261610"/>
          </a:xfrm>
          <a:prstGeom prst="rect">
            <a:avLst/>
          </a:prstGeom>
          <a:noFill/>
        </p:spPr>
        <p:txBody>
          <a:bodyPr wrap="square" rtlCol="0">
            <a:spAutoFit/>
          </a:bodyPr>
          <a:lstStyle/>
          <a:p>
            <a:r>
              <a:rPr lang="en-US" sz="1100" dirty="0" smtClean="0">
                <a:solidFill>
                  <a:schemeClr val="bg1"/>
                </a:solidFill>
              </a:rPr>
              <a:t>Created by Erica </a:t>
            </a:r>
            <a:r>
              <a:rPr lang="en-US" sz="1100" dirty="0" err="1" smtClean="0">
                <a:solidFill>
                  <a:schemeClr val="bg1"/>
                </a:solidFill>
              </a:rPr>
              <a:t>Halchak</a:t>
            </a:r>
            <a:endParaRPr lang="en-US" sz="1100" dirty="0">
              <a:solidFill>
                <a:schemeClr val="bg1"/>
              </a:solidFill>
            </a:endParaRPr>
          </a:p>
        </p:txBody>
      </p:sp>
      <p:sp>
        <p:nvSpPr>
          <p:cNvPr id="6" name="TextBox 5"/>
          <p:cNvSpPr txBox="1"/>
          <p:nvPr/>
        </p:nvSpPr>
        <p:spPr>
          <a:xfrm>
            <a:off x="1371600" y="316468"/>
            <a:ext cx="4038600" cy="369332"/>
          </a:xfrm>
          <a:prstGeom prst="rect">
            <a:avLst/>
          </a:prstGeom>
          <a:noFill/>
        </p:spPr>
        <p:txBody>
          <a:bodyPr wrap="square" rtlCol="0">
            <a:spAutoFit/>
          </a:bodyPr>
          <a:lstStyle/>
          <a:p>
            <a:r>
              <a:rPr lang="en-US" dirty="0" smtClean="0">
                <a:solidFill>
                  <a:schemeClr val="bg1"/>
                </a:solidFill>
              </a:rPr>
              <a:t>Los Angeles County Obesity Rates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705600" y="2458283"/>
            <a:ext cx="2362200" cy="4247317"/>
          </a:xfrm>
          <a:prstGeom prst="rect">
            <a:avLst/>
          </a:prstGeom>
          <a:noFill/>
        </p:spPr>
        <p:txBody>
          <a:bodyPr wrap="square" rtlCol="0">
            <a:spAutoFit/>
          </a:bodyPr>
          <a:lstStyle/>
          <a:p>
            <a:r>
              <a:rPr lang="en-US" dirty="0" smtClean="0">
                <a:solidFill>
                  <a:schemeClr val="bg1"/>
                </a:solidFill>
              </a:rPr>
              <a:t>28% of children in El Monte are obese. </a:t>
            </a:r>
          </a:p>
          <a:p>
            <a:endParaRPr lang="en-US" dirty="0">
              <a:solidFill>
                <a:schemeClr val="bg1"/>
              </a:solidFill>
            </a:endParaRPr>
          </a:p>
          <a:p>
            <a:r>
              <a:rPr lang="en-US" dirty="0" smtClean="0">
                <a:solidFill>
                  <a:schemeClr val="bg1"/>
                </a:solidFill>
              </a:rPr>
              <a:t>Obesity rates in children are measured using Body Mass Index (BMI). </a:t>
            </a:r>
          </a:p>
          <a:p>
            <a:endParaRPr lang="en-US" dirty="0">
              <a:solidFill>
                <a:schemeClr val="bg1"/>
              </a:solidFill>
            </a:endParaRPr>
          </a:p>
          <a:p>
            <a:r>
              <a:rPr lang="en-US" dirty="0" smtClean="0">
                <a:solidFill>
                  <a:schemeClr val="bg1"/>
                </a:solidFill>
              </a:rPr>
              <a:t>For children ranging from ages 10-16 the “over the healthy” zone qualifies as gender specific  BMI-for-age &gt; 95</a:t>
            </a:r>
            <a:r>
              <a:rPr lang="en-US" baseline="30000" dirty="0" smtClean="0">
                <a:solidFill>
                  <a:schemeClr val="bg1"/>
                </a:solidFill>
              </a:rPr>
              <a:t>th</a:t>
            </a:r>
            <a:r>
              <a:rPr lang="en-US" dirty="0" smtClean="0">
                <a:solidFill>
                  <a:schemeClr val="bg1"/>
                </a:solidFill>
              </a:rPr>
              <a:t> percentile.</a:t>
            </a:r>
            <a:endParaRPr lang="en-US" dirty="0">
              <a:solidFill>
                <a:schemeClr val="bg1"/>
              </a:solidFill>
            </a:endParaRPr>
          </a:p>
        </p:txBody>
      </p:sp>
      <p:pic>
        <p:nvPicPr>
          <p:cNvPr id="12" name="Picture 11" descr="LAC and El Monte.jpg"/>
          <p:cNvPicPr>
            <a:picLocks noChangeAspect="1"/>
          </p:cNvPicPr>
          <p:nvPr/>
        </p:nvPicPr>
        <p:blipFill>
          <a:blip r:embed="rId3" cstate="print"/>
          <a:srcRect l="9739" t="18889" r="6863" b="17778"/>
          <a:stretch>
            <a:fillRect/>
          </a:stretch>
        </p:blipFill>
        <p:spPr>
          <a:xfrm>
            <a:off x="6819232" y="228600"/>
            <a:ext cx="2019968" cy="1985142"/>
          </a:xfrm>
          <a:prstGeom prst="rect">
            <a:avLst/>
          </a:prstGeom>
        </p:spPr>
      </p:pic>
      <p:pic>
        <p:nvPicPr>
          <p:cNvPr id="13" name="Picture 12" descr="El Monte School Locations.jpg"/>
          <p:cNvPicPr>
            <a:picLocks noChangeAspect="1"/>
          </p:cNvPicPr>
          <p:nvPr/>
        </p:nvPicPr>
        <p:blipFill>
          <a:blip r:embed="rId4" cstate="print"/>
          <a:srcRect l="1111" t="17778" r="2549" b="14444"/>
          <a:stretch>
            <a:fillRect/>
          </a:stretch>
        </p:blipFill>
        <p:spPr>
          <a:xfrm>
            <a:off x="152400" y="609600"/>
            <a:ext cx="6294521" cy="5562600"/>
          </a:xfrm>
          <a:prstGeom prst="rect">
            <a:avLst/>
          </a:prstGeom>
        </p:spPr>
      </p:pic>
      <p:sp>
        <p:nvSpPr>
          <p:cNvPr id="5" name="TextBox 4"/>
          <p:cNvSpPr txBox="1"/>
          <p:nvPr/>
        </p:nvSpPr>
        <p:spPr>
          <a:xfrm>
            <a:off x="152400" y="6248400"/>
            <a:ext cx="1676400" cy="261610"/>
          </a:xfrm>
          <a:prstGeom prst="rect">
            <a:avLst/>
          </a:prstGeom>
          <a:noFill/>
        </p:spPr>
        <p:txBody>
          <a:bodyPr wrap="square" rtlCol="0">
            <a:spAutoFit/>
          </a:bodyPr>
          <a:lstStyle/>
          <a:p>
            <a:r>
              <a:rPr lang="en-US" sz="1100" dirty="0" smtClean="0">
                <a:solidFill>
                  <a:schemeClr val="bg1"/>
                </a:solidFill>
              </a:rPr>
              <a:t>Created by Erica </a:t>
            </a:r>
            <a:r>
              <a:rPr lang="en-US" sz="1100" dirty="0" err="1" smtClean="0">
                <a:solidFill>
                  <a:schemeClr val="bg1"/>
                </a:solidFill>
              </a:rPr>
              <a:t>Halchak</a:t>
            </a:r>
            <a:endParaRPr lang="en-US" sz="1100" dirty="0">
              <a:solidFill>
                <a:schemeClr val="bg1"/>
              </a:solidFill>
            </a:endParaRPr>
          </a:p>
        </p:txBody>
      </p:sp>
      <p:sp>
        <p:nvSpPr>
          <p:cNvPr id="6" name="TextBox 5"/>
          <p:cNvSpPr txBox="1"/>
          <p:nvPr/>
        </p:nvSpPr>
        <p:spPr>
          <a:xfrm>
            <a:off x="1524000" y="316468"/>
            <a:ext cx="3886200" cy="369332"/>
          </a:xfrm>
          <a:prstGeom prst="rect">
            <a:avLst/>
          </a:prstGeom>
          <a:noFill/>
        </p:spPr>
        <p:txBody>
          <a:bodyPr wrap="square" rtlCol="0">
            <a:spAutoFit/>
          </a:bodyPr>
          <a:lstStyle/>
          <a:p>
            <a:r>
              <a:rPr lang="en-US" dirty="0" smtClean="0">
                <a:solidFill>
                  <a:schemeClr val="bg1"/>
                </a:solidFill>
              </a:rPr>
              <a:t>El Monte Obesity Rates in Schools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41487"/>
            <a:ext cx="2133600" cy="5078313"/>
          </a:xfrm>
          <a:prstGeom prst="rect">
            <a:avLst/>
          </a:prstGeom>
          <a:noFill/>
        </p:spPr>
        <p:txBody>
          <a:bodyPr wrap="square" rtlCol="0">
            <a:spAutoFit/>
          </a:bodyPr>
          <a:lstStyle/>
          <a:p>
            <a:r>
              <a:rPr lang="en-US" dirty="0" smtClean="0">
                <a:solidFill>
                  <a:schemeClr val="bg1"/>
                </a:solidFill>
              </a:rPr>
              <a:t>Fast food restaurants close to school environments provide unhealthy but convenient choices for students.</a:t>
            </a:r>
          </a:p>
          <a:p>
            <a:endParaRPr lang="en-US" dirty="0" smtClean="0">
              <a:solidFill>
                <a:schemeClr val="bg1"/>
              </a:solidFill>
            </a:endParaRPr>
          </a:p>
          <a:p>
            <a:r>
              <a:rPr lang="en-US" dirty="0" smtClean="0">
                <a:solidFill>
                  <a:schemeClr val="bg1"/>
                </a:solidFill>
              </a:rPr>
              <a:t>Many restaurants are located within 0.5 miles from a school.</a:t>
            </a:r>
          </a:p>
          <a:p>
            <a:endParaRPr lang="en-US" dirty="0" smtClean="0">
              <a:solidFill>
                <a:schemeClr val="bg1"/>
              </a:solidFill>
            </a:endParaRPr>
          </a:p>
          <a:p>
            <a:r>
              <a:rPr lang="en-US" dirty="0" smtClean="0">
                <a:solidFill>
                  <a:schemeClr val="bg1"/>
                </a:solidFill>
              </a:rPr>
              <a:t>In El Monte, 12 out of 33 schools have a fast food establishment within 0.5 miles of the campus.</a:t>
            </a:r>
            <a:endParaRPr lang="en-US" dirty="0">
              <a:solidFill>
                <a:schemeClr val="bg1"/>
              </a:solidFill>
            </a:endParaRPr>
          </a:p>
        </p:txBody>
      </p:sp>
      <p:pic>
        <p:nvPicPr>
          <p:cNvPr id="6" name="Content Placeholder 5" descr="El Monte Schools and Fast Food.jpg"/>
          <p:cNvPicPr>
            <a:picLocks noGrp="1" noChangeAspect="1"/>
          </p:cNvPicPr>
          <p:nvPr>
            <p:ph idx="1"/>
          </p:nvPr>
        </p:nvPicPr>
        <p:blipFill>
          <a:blip r:embed="rId3" cstate="print"/>
          <a:srcRect r="25281" b="22553"/>
          <a:stretch>
            <a:fillRect/>
          </a:stretch>
        </p:blipFill>
        <p:spPr>
          <a:xfrm>
            <a:off x="2590800" y="762000"/>
            <a:ext cx="6400800" cy="5257800"/>
          </a:xfrm>
        </p:spPr>
      </p:pic>
      <p:sp>
        <p:nvSpPr>
          <p:cNvPr id="4" name="TextBox 3"/>
          <p:cNvSpPr txBox="1"/>
          <p:nvPr/>
        </p:nvSpPr>
        <p:spPr>
          <a:xfrm>
            <a:off x="7467600" y="6096000"/>
            <a:ext cx="1676400" cy="261610"/>
          </a:xfrm>
          <a:prstGeom prst="rect">
            <a:avLst/>
          </a:prstGeom>
          <a:noFill/>
        </p:spPr>
        <p:txBody>
          <a:bodyPr wrap="square" rtlCol="0">
            <a:spAutoFit/>
          </a:bodyPr>
          <a:lstStyle/>
          <a:p>
            <a:r>
              <a:rPr lang="en-US" sz="1100" dirty="0" smtClean="0">
                <a:solidFill>
                  <a:schemeClr val="bg1"/>
                </a:solidFill>
              </a:rPr>
              <a:t>Created by Erica </a:t>
            </a:r>
            <a:r>
              <a:rPr lang="en-US" sz="1100" dirty="0" err="1" smtClean="0">
                <a:solidFill>
                  <a:schemeClr val="bg1"/>
                </a:solidFill>
              </a:rPr>
              <a:t>Halchak</a:t>
            </a:r>
            <a:endParaRPr lang="en-US" sz="1100" dirty="0">
              <a:solidFill>
                <a:schemeClr val="bg1"/>
              </a:solidFill>
            </a:endParaRPr>
          </a:p>
        </p:txBody>
      </p:sp>
      <p:sp>
        <p:nvSpPr>
          <p:cNvPr id="5" name="TextBox 4"/>
          <p:cNvSpPr txBox="1"/>
          <p:nvPr/>
        </p:nvSpPr>
        <p:spPr>
          <a:xfrm>
            <a:off x="3962400" y="468868"/>
            <a:ext cx="4724400" cy="369332"/>
          </a:xfrm>
          <a:prstGeom prst="rect">
            <a:avLst/>
          </a:prstGeom>
          <a:noFill/>
        </p:spPr>
        <p:txBody>
          <a:bodyPr wrap="square" rtlCol="0">
            <a:spAutoFit/>
          </a:bodyPr>
          <a:lstStyle/>
          <a:p>
            <a:r>
              <a:rPr lang="en-US" dirty="0" smtClean="0">
                <a:solidFill>
                  <a:schemeClr val="bg1"/>
                </a:solidFill>
              </a:rPr>
              <a:t>El Monte Schools Proximity to Fast Food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800" y="5798403"/>
            <a:ext cx="6858000" cy="830997"/>
          </a:xfrm>
          <a:prstGeom prst="rect">
            <a:avLst/>
          </a:prstGeom>
          <a:noFill/>
        </p:spPr>
        <p:txBody>
          <a:bodyPr wrap="square" rtlCol="0">
            <a:spAutoFit/>
          </a:bodyPr>
          <a:lstStyle/>
          <a:p>
            <a:r>
              <a:rPr lang="en-US" sz="1600" dirty="0" smtClean="0">
                <a:solidFill>
                  <a:schemeClr val="bg1"/>
                </a:solidFill>
              </a:rPr>
              <a:t>High obesity is defined as more than 23% of students with BMI &gt; 95</a:t>
            </a:r>
            <a:r>
              <a:rPr lang="en-US" sz="1600" baseline="30000" dirty="0" smtClean="0">
                <a:solidFill>
                  <a:schemeClr val="bg1"/>
                </a:solidFill>
              </a:rPr>
              <a:t>th</a:t>
            </a:r>
            <a:r>
              <a:rPr lang="en-US" sz="1600" dirty="0" smtClean="0">
                <a:solidFill>
                  <a:schemeClr val="bg1"/>
                </a:solidFill>
              </a:rPr>
              <a:t> percentile. </a:t>
            </a:r>
          </a:p>
          <a:p>
            <a:r>
              <a:rPr lang="en-US" sz="1600" dirty="0" smtClean="0">
                <a:solidFill>
                  <a:schemeClr val="bg1"/>
                </a:solidFill>
              </a:rPr>
              <a:t>Low obesity is defined as less than 23% of students with BMI &gt; 95</a:t>
            </a:r>
            <a:r>
              <a:rPr lang="en-US" sz="1600" baseline="30000" dirty="0" smtClean="0">
                <a:solidFill>
                  <a:schemeClr val="bg1"/>
                </a:solidFill>
              </a:rPr>
              <a:t>th</a:t>
            </a:r>
            <a:r>
              <a:rPr lang="en-US" sz="1600" dirty="0" smtClean="0">
                <a:solidFill>
                  <a:schemeClr val="bg1"/>
                </a:solidFill>
              </a:rPr>
              <a:t> percentile.</a:t>
            </a:r>
          </a:p>
          <a:p>
            <a:r>
              <a:rPr lang="en-US" sz="1600" dirty="0" smtClean="0">
                <a:solidFill>
                  <a:schemeClr val="bg1"/>
                </a:solidFill>
              </a:rPr>
              <a:t>23% was chosen because that is the average in Los Angeles County. </a:t>
            </a:r>
          </a:p>
        </p:txBody>
      </p:sp>
      <p:sp>
        <p:nvSpPr>
          <p:cNvPr id="4" name="TextBox 3"/>
          <p:cNvSpPr txBox="1"/>
          <p:nvPr/>
        </p:nvSpPr>
        <p:spPr>
          <a:xfrm>
            <a:off x="6934200" y="934283"/>
            <a:ext cx="1981200" cy="4247317"/>
          </a:xfrm>
          <a:prstGeom prst="rect">
            <a:avLst/>
          </a:prstGeom>
          <a:noFill/>
        </p:spPr>
        <p:txBody>
          <a:bodyPr wrap="square" rtlCol="0">
            <a:spAutoFit/>
          </a:bodyPr>
          <a:lstStyle/>
          <a:p>
            <a:r>
              <a:rPr lang="en-US" dirty="0" smtClean="0">
                <a:solidFill>
                  <a:schemeClr val="bg1"/>
                </a:solidFill>
              </a:rPr>
              <a:t>Of the 12 El Monte Schools that had a fast food establishment within 0.5 miles, 10 had high obesity (83.3%) .</a:t>
            </a:r>
          </a:p>
          <a:p>
            <a:endParaRPr lang="en-US" dirty="0" smtClean="0">
              <a:solidFill>
                <a:schemeClr val="bg1"/>
              </a:solidFill>
            </a:endParaRPr>
          </a:p>
          <a:p>
            <a:r>
              <a:rPr lang="en-US" dirty="0" smtClean="0">
                <a:solidFill>
                  <a:schemeClr val="bg1"/>
                </a:solidFill>
              </a:rPr>
              <a:t>Of the 21 El Monte Schools without a fast food establishment within 0.5 miles, 16 had high obesity (76.2%).</a:t>
            </a:r>
          </a:p>
        </p:txBody>
      </p:sp>
      <p:pic>
        <p:nvPicPr>
          <p:cNvPr id="8" name="Content Placeholder 7" descr="Schools in half mile of ff.jpg"/>
          <p:cNvPicPr>
            <a:picLocks noGrp="1" noChangeAspect="1"/>
          </p:cNvPicPr>
          <p:nvPr>
            <p:ph idx="1"/>
          </p:nvPr>
        </p:nvPicPr>
        <p:blipFill>
          <a:blip r:embed="rId2" cstate="print"/>
          <a:srcRect l="7068" t="21887" r="25281" b="9085"/>
          <a:stretch>
            <a:fillRect/>
          </a:stretch>
        </p:blipFill>
        <p:spPr>
          <a:xfrm>
            <a:off x="381000" y="533400"/>
            <a:ext cx="6269584" cy="5105400"/>
          </a:xfrm>
        </p:spPr>
      </p:pic>
      <p:sp>
        <p:nvSpPr>
          <p:cNvPr id="5" name="TextBox 4"/>
          <p:cNvSpPr txBox="1"/>
          <p:nvPr/>
        </p:nvSpPr>
        <p:spPr>
          <a:xfrm>
            <a:off x="5029200" y="5562600"/>
            <a:ext cx="1676400" cy="261610"/>
          </a:xfrm>
          <a:prstGeom prst="rect">
            <a:avLst/>
          </a:prstGeom>
          <a:noFill/>
        </p:spPr>
        <p:txBody>
          <a:bodyPr wrap="square" rtlCol="0">
            <a:spAutoFit/>
          </a:bodyPr>
          <a:lstStyle/>
          <a:p>
            <a:r>
              <a:rPr lang="en-US" sz="1100" dirty="0" smtClean="0">
                <a:solidFill>
                  <a:schemeClr val="bg1"/>
                </a:solidFill>
              </a:rPr>
              <a:t>Created by Erica </a:t>
            </a:r>
            <a:r>
              <a:rPr lang="en-US" sz="1100" dirty="0" err="1" smtClean="0">
                <a:solidFill>
                  <a:schemeClr val="bg1"/>
                </a:solidFill>
              </a:rPr>
              <a:t>Halchak</a:t>
            </a:r>
            <a:endParaRPr lang="en-US" sz="1100" dirty="0">
              <a:solidFill>
                <a:schemeClr val="bg1"/>
              </a:solidFill>
            </a:endParaRPr>
          </a:p>
        </p:txBody>
      </p:sp>
      <p:sp>
        <p:nvSpPr>
          <p:cNvPr id="6" name="TextBox 5"/>
          <p:cNvSpPr txBox="1"/>
          <p:nvPr/>
        </p:nvSpPr>
        <p:spPr>
          <a:xfrm>
            <a:off x="838200" y="240268"/>
            <a:ext cx="5638800" cy="369332"/>
          </a:xfrm>
          <a:prstGeom prst="rect">
            <a:avLst/>
          </a:prstGeom>
          <a:noFill/>
        </p:spPr>
        <p:txBody>
          <a:bodyPr wrap="square" rtlCol="0">
            <a:spAutoFit/>
          </a:bodyPr>
          <a:lstStyle/>
          <a:p>
            <a:r>
              <a:rPr lang="en-US" dirty="0" smtClean="0">
                <a:solidFill>
                  <a:schemeClr val="bg1"/>
                </a:solidFill>
              </a:rPr>
              <a:t>El Monte Schools Obesity Rates and Fast Food Proximity</a:t>
            </a:r>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430953"/>
            <a:ext cx="7772400" cy="4893647"/>
          </a:xfrm>
          <a:prstGeom prst="rect">
            <a:avLst/>
          </a:prstGeom>
          <a:noFill/>
        </p:spPr>
        <p:txBody>
          <a:bodyPr wrap="square" rtlCol="0">
            <a:spAutoFit/>
          </a:bodyPr>
          <a:lstStyle/>
          <a:p>
            <a:r>
              <a:rPr lang="en-US" sz="2400" dirty="0" smtClean="0">
                <a:solidFill>
                  <a:schemeClr val="bg1"/>
                </a:solidFill>
              </a:rPr>
              <a:t>Results:</a:t>
            </a:r>
          </a:p>
          <a:p>
            <a:r>
              <a:rPr lang="en-US" sz="2200" dirty="0" smtClean="0">
                <a:solidFill>
                  <a:schemeClr val="bg1"/>
                </a:solidFill>
              </a:rPr>
              <a:t>Does not appear to be a large difference between high obesity levels and having a fast food restaurant within 0.5 miles from school. </a:t>
            </a:r>
          </a:p>
          <a:p>
            <a:endParaRPr lang="en-US" sz="2200" dirty="0" smtClean="0">
              <a:solidFill>
                <a:schemeClr val="bg1"/>
              </a:solidFill>
            </a:endParaRPr>
          </a:p>
          <a:p>
            <a:r>
              <a:rPr lang="en-US" sz="2400" dirty="0" smtClean="0">
                <a:solidFill>
                  <a:schemeClr val="bg1"/>
                </a:solidFill>
              </a:rPr>
              <a:t>Future research: </a:t>
            </a:r>
          </a:p>
          <a:p>
            <a:pPr marL="457200" indent="-457200">
              <a:buAutoNum type="arabicPeriod"/>
            </a:pPr>
            <a:r>
              <a:rPr lang="en-US" sz="2200" dirty="0" smtClean="0">
                <a:solidFill>
                  <a:schemeClr val="bg1"/>
                </a:solidFill>
              </a:rPr>
              <a:t>Would like to use this metric for other cities around Los Angeles County to see if fast food restaurants tend to be located within 0.5 miles of a school.</a:t>
            </a:r>
          </a:p>
          <a:p>
            <a:pPr marL="457200" indent="-457200">
              <a:buAutoNum type="arabicPeriod"/>
            </a:pPr>
            <a:r>
              <a:rPr lang="en-US" sz="2200" dirty="0" smtClean="0">
                <a:solidFill>
                  <a:schemeClr val="bg1"/>
                </a:solidFill>
              </a:rPr>
              <a:t>Would like to look at the how socioeconomic status is related to obesity and fast food restaurant locations.</a:t>
            </a:r>
          </a:p>
          <a:p>
            <a:pPr marL="457200" indent="-457200">
              <a:buAutoNum type="arabicPeriod"/>
            </a:pPr>
            <a:r>
              <a:rPr lang="en-US" sz="2200" dirty="0" smtClean="0">
                <a:solidFill>
                  <a:schemeClr val="bg1"/>
                </a:solidFill>
              </a:rPr>
              <a:t>Would like to examine mode of transportation to and from school.</a:t>
            </a:r>
          </a:p>
          <a:p>
            <a:endParaRPr lang="en-US" sz="2200" dirty="0" smtClean="0">
              <a:solidFill>
                <a:schemeClr val="bg1"/>
              </a:solidFill>
            </a:endParaRPr>
          </a:p>
        </p:txBody>
      </p:sp>
      <p:sp>
        <p:nvSpPr>
          <p:cNvPr id="7" name="TextBox 6"/>
          <p:cNvSpPr txBox="1"/>
          <p:nvPr/>
        </p:nvSpPr>
        <p:spPr>
          <a:xfrm>
            <a:off x="381000" y="6197025"/>
            <a:ext cx="8534400" cy="523220"/>
          </a:xfrm>
          <a:prstGeom prst="rect">
            <a:avLst/>
          </a:prstGeom>
          <a:noFill/>
        </p:spPr>
        <p:txBody>
          <a:bodyPr wrap="square" rtlCol="0">
            <a:spAutoFit/>
          </a:bodyPr>
          <a:lstStyle/>
          <a:p>
            <a:r>
              <a:rPr lang="en-US" sz="1400" dirty="0" smtClean="0">
                <a:solidFill>
                  <a:schemeClr val="bg1"/>
                </a:solidFill>
              </a:rPr>
              <a:t>Sources: California Department of Education, UCLA Map Share, </a:t>
            </a:r>
            <a:r>
              <a:rPr lang="en-US" sz="1400" dirty="0" err="1" smtClean="0">
                <a:solidFill>
                  <a:schemeClr val="bg1"/>
                </a:solidFill>
              </a:rPr>
              <a:t>SimplyMap</a:t>
            </a:r>
            <a:r>
              <a:rPr lang="en-US" sz="1400" dirty="0" smtClean="0">
                <a:solidFill>
                  <a:schemeClr val="bg1"/>
                </a:solidFill>
              </a:rPr>
              <a:t>, Los Angeles Department of Public Health, El Monte Unified School District, Mountain View Unified School District. </a:t>
            </a:r>
            <a:endParaRPr lang="en-US" sz="1400"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7894320" y="152400"/>
            <a:ext cx="1024128" cy="10668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28600" y="152400"/>
            <a:ext cx="1028668" cy="10668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057400" y="228600"/>
            <a:ext cx="812132" cy="9144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6172200" y="237349"/>
            <a:ext cx="838200" cy="943751"/>
          </a:xfrm>
          <a:prstGeom prst="rect">
            <a:avLst/>
          </a:prstGeom>
          <a:noFill/>
          <a:ln w="9525">
            <a:no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4124325" y="228600"/>
            <a:ext cx="828675" cy="933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Requirements used</a:t>
            </a:r>
            <a:endParaRPr lang="en-US" dirty="0">
              <a:solidFill>
                <a:schemeClr val="bg1"/>
              </a:solidFill>
            </a:endParaRPr>
          </a:p>
        </p:txBody>
      </p:sp>
      <p:sp>
        <p:nvSpPr>
          <p:cNvPr id="3" name="Content Placeholder 2"/>
          <p:cNvSpPr>
            <a:spLocks noGrp="1"/>
          </p:cNvSpPr>
          <p:nvPr>
            <p:ph idx="1"/>
          </p:nvPr>
        </p:nvSpPr>
        <p:spPr/>
        <p:txBody>
          <a:bodyPr>
            <a:normAutofit fontScale="62500" lnSpcReduction="20000"/>
          </a:bodyPr>
          <a:lstStyle/>
          <a:p>
            <a:r>
              <a:rPr lang="en-US" dirty="0" smtClean="0">
                <a:solidFill>
                  <a:schemeClr val="bg1"/>
                </a:solidFill>
              </a:rPr>
              <a:t>Inset map. </a:t>
            </a:r>
          </a:p>
          <a:p>
            <a:r>
              <a:rPr lang="en-US" dirty="0" smtClean="0">
                <a:solidFill>
                  <a:schemeClr val="bg1"/>
                </a:solidFill>
              </a:rPr>
              <a:t>Point or line graduated symbol. </a:t>
            </a:r>
          </a:p>
          <a:p>
            <a:pPr lvl="1"/>
            <a:r>
              <a:rPr lang="en-US" dirty="0" smtClean="0">
                <a:solidFill>
                  <a:schemeClr val="bg1"/>
                </a:solidFill>
              </a:rPr>
              <a:t>Graduated symbol depicting obesity rates in school children in El Monte</a:t>
            </a:r>
          </a:p>
          <a:p>
            <a:r>
              <a:rPr lang="en-US" dirty="0" smtClean="0">
                <a:solidFill>
                  <a:schemeClr val="bg1"/>
                </a:solidFill>
              </a:rPr>
              <a:t>Aggregating attribute fields.</a:t>
            </a:r>
          </a:p>
          <a:p>
            <a:pPr lvl="1"/>
            <a:r>
              <a:rPr lang="en-US" dirty="0" smtClean="0">
                <a:solidFill>
                  <a:schemeClr val="bg1"/>
                </a:solidFill>
              </a:rPr>
              <a:t>Schools that had fast food restaurants within a half mile were selected and a new file was created. They were then coded as either over 23% of students were obese or less than 23% of students were obese. Then the schools that did not have a fast food restaurant within a half mile were also coded as either greater than or less than 23% of students obese.</a:t>
            </a:r>
          </a:p>
          <a:p>
            <a:r>
              <a:rPr lang="en-US" dirty="0" smtClean="0">
                <a:solidFill>
                  <a:schemeClr val="bg1"/>
                </a:solidFill>
              </a:rPr>
              <a:t>Boundary sub-sets selections</a:t>
            </a:r>
          </a:p>
          <a:p>
            <a:pPr lvl="1"/>
            <a:r>
              <a:rPr lang="en-US" dirty="0" smtClean="0">
                <a:solidFill>
                  <a:schemeClr val="bg1"/>
                </a:solidFill>
              </a:rPr>
              <a:t>El Monte file was created from Los Angeles Communities file.</a:t>
            </a:r>
          </a:p>
          <a:p>
            <a:r>
              <a:rPr lang="en-US" dirty="0" smtClean="0">
                <a:solidFill>
                  <a:schemeClr val="bg1"/>
                </a:solidFill>
              </a:rPr>
              <a:t>Buffering.</a:t>
            </a:r>
          </a:p>
          <a:p>
            <a:pPr lvl="1"/>
            <a:r>
              <a:rPr lang="en-US" dirty="0" smtClean="0">
                <a:solidFill>
                  <a:schemeClr val="bg1"/>
                </a:solidFill>
              </a:rPr>
              <a:t>Half mile buffer added to depict how close fast food restaurants were to school.</a:t>
            </a:r>
          </a:p>
          <a:p>
            <a:r>
              <a:rPr lang="en-US" dirty="0" err="1" smtClean="0">
                <a:solidFill>
                  <a:schemeClr val="bg1"/>
                </a:solidFill>
              </a:rPr>
              <a:t>Geocoding</a:t>
            </a:r>
            <a:r>
              <a:rPr lang="en-US" dirty="0" smtClean="0">
                <a:solidFill>
                  <a:schemeClr val="bg1"/>
                </a:solidFill>
              </a:rPr>
              <a:t>. </a:t>
            </a:r>
          </a:p>
          <a:p>
            <a:pPr lvl="1"/>
            <a:r>
              <a:rPr lang="en-US" dirty="0" smtClean="0">
                <a:solidFill>
                  <a:schemeClr val="bg1"/>
                </a:solidFill>
              </a:rPr>
              <a:t>Addresses for fast food restaurants and schools were </a:t>
            </a:r>
            <a:r>
              <a:rPr lang="en-US" dirty="0" err="1" smtClean="0">
                <a:solidFill>
                  <a:schemeClr val="bg1"/>
                </a:solidFill>
              </a:rPr>
              <a:t>geocoded</a:t>
            </a:r>
            <a:r>
              <a:rPr lang="en-US" dirty="0" smtClean="0">
                <a:solidFill>
                  <a:schemeClr val="bg1"/>
                </a:solidFill>
              </a:rPr>
              <a:t> then mapped.</a:t>
            </a:r>
          </a:p>
          <a:p>
            <a:endParaRPr lang="en-US"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2617</TotalTime>
  <Words>754</Words>
  <Application>Microsoft Office PowerPoint</Application>
  <PresentationFormat>On-screen Show (4:3)</PresentationFormat>
  <Paragraphs>71</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Fast Food Restaurants and Obesity in Schools</vt:lpstr>
      <vt:lpstr>Slide 2</vt:lpstr>
      <vt:lpstr>Slide 3</vt:lpstr>
      <vt:lpstr>Slide 4</vt:lpstr>
      <vt:lpstr>Slide 5</vt:lpstr>
      <vt:lpstr>Slide 6</vt:lpstr>
      <vt:lpstr>Slide 7</vt:lpstr>
      <vt:lpstr>Requirements used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Food Restaurants and Obesity in Schools</dc:title>
  <dc:creator>Robin Perigoe</dc:creator>
  <cp:lastModifiedBy>103545842</cp:lastModifiedBy>
  <cp:revision>122</cp:revision>
  <dcterms:created xsi:type="dcterms:W3CDTF">2011-02-04T17:47:02Z</dcterms:created>
  <dcterms:modified xsi:type="dcterms:W3CDTF">2011-02-09T00:51:32Z</dcterms:modified>
</cp:coreProperties>
</file>